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78" r:id="rId12"/>
    <p:sldId id="269" r:id="rId13"/>
    <p:sldId id="270" r:id="rId14"/>
    <p:sldId id="271" r:id="rId15"/>
    <p:sldId id="273" r:id="rId16"/>
    <p:sldId id="274" r:id="rId17"/>
    <p:sldId id="262" r:id="rId18"/>
    <p:sldId id="257" r:id="rId1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94660"/>
  </p:normalViewPr>
  <p:slideViewPr>
    <p:cSldViewPr snapToGrid="0">
      <p:cViewPr>
        <p:scale>
          <a:sx n="90" d="100"/>
          <a:sy n="90" d="100"/>
        </p:scale>
        <p:origin x="44" y="-1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797BF-C30E-4DF1-9185-FA773B93E7E5}" type="datetimeFigureOut">
              <a:rPr lang="hr-HR" smtClean="0"/>
              <a:t>18.10.2024.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9A100-E476-4788-A17E-BA7243FEA27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57697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9A100-E476-4788-A17E-BA7243FEA27F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8381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9A100-E476-4788-A17E-BA7243FEA27F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90450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9A100-E476-4788-A17E-BA7243FEA27F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18224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D18B4-E334-653B-2960-A28F3746F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7FA44-021F-AB53-EBAC-DC0162141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4A840-8ED8-39F6-AA3C-DDBAAF9A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3A8B4-24B4-A8F5-D0E7-912F57D60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D136F-38A4-EFB0-5672-B6A39283A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7" name="hrSlideMaster.Title Slide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627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CDEE3-E2A4-CF07-3EA8-E4F95731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F180A-2162-C90A-7358-F888D85CB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41A83-5E65-0939-7605-97145B7C0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82F90-613F-2F3D-6DE5-3FB1EC0F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55108-FE21-B772-FFFA-E974383EF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7" name="hrSlideMaster.Title and Vertical Text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02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3F28A5-230B-4EF8-38EB-3991B66C13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33E593-FA87-3505-2ACF-A8F75DB9B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18FC2-327C-02CB-5D72-EFD537E0B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B7292-107C-A532-72F8-4B488C9D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EC39E-53F7-AA67-F445-9E5D2929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4001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EDBF-66E1-6AE5-3A6C-F96C2D4C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AD017-2C88-BA09-DF54-0D88EA087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ACCB2-20EE-E243-0F36-67D9D69FB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84C9C-6B1C-A184-F1CD-3F96906B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37945-BDC3-D3E2-074A-DAA6BF91D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7" name="hrSlideMaster.Title and Content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406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D1549-9400-1617-E4D7-B8BFD7DAB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D8D7D0-201B-7C4E-1D4B-EF2B3CDDA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2489A-22CB-CD45-3BA7-EA736CB8A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654CD-A856-2EDA-4CB0-452204CBB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7F190-7B9B-68CE-89C1-039B6BBCD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7" name="hrSlideMaster.Section Header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19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D629-75E8-118F-8FF0-357A0506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3B9DB-BD48-72A8-C193-2F899D4E9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EE5AA-4F68-2CBB-48C3-389CA3484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D3B5E9-5C79-5AB7-FBFF-351CEE3AC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634A2-2655-69C3-3438-D7DB4537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804FF-1572-CD94-DF76-B14BDF27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8" name="hrSlideMaster.Two Content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075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F4711-8CB0-0C81-9E88-51C451341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82E6F-9988-5D78-0FF4-55CB17467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A5C92-9458-FE2F-7EFF-DA5F34987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5F0804-3A6E-2FF4-6F12-93B65331B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10A668-73FE-9F25-E11A-2923A06D7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40CC42-B948-B29C-AAA8-65D717AF2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1463B5-012F-E1C8-60A5-F2C8583E5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B74F0A-842B-9678-3C8A-B824AC97C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0" name="hrSlideMaster.Comparison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23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694AA-23F3-2D1A-5BBA-A9B8BB244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31712F-AF53-0EA8-742F-C8722390E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B57923-4ADE-4F08-C97A-C9982B1C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884637-0163-E8B1-3CEC-9383BB548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6" name="hrSlideMaster.Title Only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20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FC35AD-0CEC-D1EA-97AA-420754219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A6516A-1823-CD49-5C84-115149308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46C4A-934A-41E5-1F32-D122936E6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5" name="hrSlideMaster.Blank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15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6CC0-98ED-0258-FFD1-28CFDB10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D187A-6FEC-700D-8655-1720D2684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9AB9E5-B4C4-3254-EE5A-5B60FC5D2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7528D-037D-29CF-7A55-88D244DEB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FCFD7-384B-9BEF-9A68-CA62D35C2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D5B1D-C9EE-4164-975A-43AC7AD1D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8" name="hrSlideMaster.Content with Caption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921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8CFE5-F882-1FC4-0BDC-1F8EBFE30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7F152E-C164-5D74-446C-AB2959B9B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7A6F76-98D5-0BBE-2D80-744FFBE63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A5D646-31FB-12EB-BB44-7E9C8000A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7879-E5CE-6393-E985-D909CAAAD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7E253-21DD-3562-C744-07B7A618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8" name="hrSlideMaster.Picture with CaptionHeader" descr="JAVNO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JAVNO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22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74CC1B-F5D1-F1FF-1806-773910F84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75625-61BC-8013-E17A-18903B3E5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19991-8D7F-FB5B-9F4E-AF95E5493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2D3A3-2495-4222-BA94-6F00DEBA89A2}" type="datetimeFigureOut">
              <a:rPr lang="sr-Latn-RS" smtClean="0"/>
              <a:t>18.10.2024.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1E9B0-F9FB-57E4-1691-E337D6436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0D8A3-4D48-5AB9-EC1E-5AE2CEEF9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4276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zdravko.liposcak@hep.h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mailto:goran.slipac@hep.h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fi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C4118B3-B070-601E-B7CC-79D87283D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380323"/>
              </p:ext>
            </p:extLst>
          </p:nvPr>
        </p:nvGraphicFramePr>
        <p:xfrm>
          <a:off x="3101788" y="328455"/>
          <a:ext cx="9090212" cy="619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588">
                  <a:extLst>
                    <a:ext uri="{9D8B030D-6E8A-4147-A177-3AD203B41FA5}">
                      <a16:colId xmlns:a16="http://schemas.microsoft.com/office/drawing/2014/main" val="4233672614"/>
                    </a:ext>
                  </a:extLst>
                </a:gridCol>
                <a:gridCol w="8425706">
                  <a:extLst>
                    <a:ext uri="{9D8B030D-6E8A-4147-A177-3AD203B41FA5}">
                      <a16:colId xmlns:a16="http://schemas.microsoft.com/office/drawing/2014/main" val="776555463"/>
                    </a:ext>
                  </a:extLst>
                </a:gridCol>
                <a:gridCol w="305918">
                  <a:extLst>
                    <a:ext uri="{9D8B030D-6E8A-4147-A177-3AD203B41FA5}">
                      <a16:colId xmlns:a16="http://schemas.microsoft.com/office/drawing/2014/main" val="599816651"/>
                    </a:ext>
                  </a:extLst>
                </a:gridCol>
              </a:tblGrid>
              <a:tr h="3741521"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r-Latn-RS" sz="36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Iskustva iz prakse funkcionalnog razdvajanja </a:t>
                      </a:r>
                      <a:r>
                        <a:rPr lang="sr-Latn-RS" sz="36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djelatnosti</a:t>
                      </a:r>
                      <a:r>
                        <a:rPr lang="sr-Latn-RS" sz="36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 distribucije</a:t>
                      </a:r>
                      <a:endParaRPr lang="sr-Latn-RS" sz="36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746108"/>
                  </a:ext>
                </a:extLst>
              </a:tr>
              <a:tr h="442872"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418965"/>
                  </a:ext>
                </a:extLst>
              </a:tr>
              <a:tr h="2010322">
                <a:tc>
                  <a:txBody>
                    <a:bodyPr/>
                    <a:lstStyle/>
                    <a:p>
                      <a:pPr algn="r"/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r-Latn-R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Autori: </a:t>
                      </a:r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mr.sc. Zdravko Lipošćak, HEP-Operator </a:t>
                      </a:r>
                      <a:r>
                        <a:rPr lang="sr-Latn-RS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distribucijskog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 sustava </a:t>
                      </a:r>
                      <a:r>
                        <a:rPr lang="sr-Latn-RS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d.o.o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</a:p>
                    <a:p>
                      <a:pPr algn="r"/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dr.sc. Goran Slipac, HEP-Operator </a:t>
                      </a:r>
                      <a:r>
                        <a:rPr lang="sr-Latn-RS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distribucijskog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 sustava </a:t>
                      </a:r>
                      <a:r>
                        <a:rPr lang="sr-Latn-RS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d.o.o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5389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78388" cy="686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4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Zakonske obveze razdvajanja operatora </a:t>
            </a:r>
            <a:r>
              <a:rPr lang="sr-Latn-RS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sustava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229318" y="1774287"/>
            <a:ext cx="1156447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Zakonom o tržištu električne energije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definirane su </a:t>
            </a:r>
            <a:r>
              <a:rPr lang="sr-Latn-R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odredbe o razdvajanju operatora </a:t>
            </a:r>
            <a:r>
              <a:rPr lang="sr-Latn-RS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unutar vertikalno integriranog subjekta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: operator </a:t>
            </a:r>
            <a:r>
              <a:rPr lang="sr-Latn-R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mora biti neovisan o ostalim </a:t>
            </a:r>
            <a:r>
              <a:rPr lang="sr-Latn-R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djelatnostima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koje se ne odnose na distribuciju barem u smislu svog pravnog oblika, organizacije i odlučivanja, pri čemu ne postoji obveza odvajanja vlasništva nad osnovnim sredstvima operatora </a:t>
            </a:r>
            <a:r>
              <a:rPr lang="sr-Latn-R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od vertikalno integriranog subjekta.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Kako bi se ispunili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uvjeti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neovisnosti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primjenjuju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se sljedeći kriteriji: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osobe koje su odgovorne za upravljanje operatorom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ne smiju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sudjelovati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u strukturama vertikalno integriranog subjekta koje su odgovorne, izravno ili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neizravno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za svakodnevni rad proizvodnje,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prijenosa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ili opskrbe električnom energijom,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potrebno je poduzeti odgovarajuće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mjere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da se profesionalni interesi osoba odgovornih za rukovođenje operatorom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uzmu u obzir na način koji im osigurava mogućnost neovisnog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djelovanja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operator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mora imati stvarna prava donošenja odluka, neovisna o vertikalno integriranom subjektu, u pogledu sredstava potrebnih za rad, održavanje ili razvoj mreže,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operator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donosi i javno objavljuje program usklađenosti operatora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koji predviđa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mjere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za osiguravanje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nediskriminacijskog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ponašanja te za osiguravanje odgovarajućeg praćenja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poštivanja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programa usklađenosti, kao i posebne obveze zaposlenika vezane za postizanje tih ciljeva.</a:t>
            </a:r>
            <a:endParaRPr lang="sr-Latn-RS" sz="16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ODS koji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je </a:t>
            </a:r>
            <a:r>
              <a:rPr lang="sr-Latn-R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dio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vertikalno integriranog subjekta svojom komunikacijom i </a:t>
            </a:r>
            <a:r>
              <a:rPr lang="sr-Latn-R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brendiranjem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ne smije stvarati zabunu u pogledu zasebnog identiteta </a:t>
            </a:r>
            <a:r>
              <a:rPr lang="sr-Latn-R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dijela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vertikalno integriranog subjekta koje se bavi opskrbom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sr-Latn-RS" sz="16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Unutar vertikalno ili horizontalno integriranog subjekta nije dopušteno međusobno subvencioniranje društava koja se bave reguliranim </a:t>
            </a:r>
            <a:r>
              <a:rPr lang="sr-Latn-R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djelatnostima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 onih društava koja se bave tržišnim </a:t>
            </a:r>
            <a:r>
              <a:rPr lang="sr-Latn-R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djelatnostima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kao i subvencioniranje među </a:t>
            </a:r>
            <a:r>
              <a:rPr lang="sr-Latn-R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djelatnostima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unutar istog društva radi omogućavanja tržišnog natjecanja i </a:t>
            </a:r>
            <a:r>
              <a:rPr lang="sr-Latn-R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izbjegavanja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diskriminacije korisnika mreže</a:t>
            </a:r>
            <a:r>
              <a:rPr lang="sr-Latn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5" y="1193830"/>
            <a:ext cx="2246757" cy="54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6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583357" y="363758"/>
            <a:ext cx="996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Pokazatelji 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ispunjenja 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četiri </a:t>
            </a:r>
            <a:r>
              <a:rPr lang="sr-Latn-RS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obvezna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stupa funkcionalnog razdvajanja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112287" y="1559433"/>
            <a:ext cx="43047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Kada je ODS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vertikalno integriranog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subjekta (VIS),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mora ispunjavati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zahtjeve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koji se odnose na funkcionalno razdvajanje. 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Funkcionalno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razdvajanje mora uključivati: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Odvajanje upravljanja,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Pravo ODS-a na neovisnost i učinkovito donošenje odluka,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Odvojeni identitet u komunikaciji 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brendiranju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Očuvanje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povjerljivosti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komercijalno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osjetljivih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informacija od strane ODS-a (ne otkrivanje na diskriminirajući način).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956" y="1115568"/>
            <a:ext cx="6480874" cy="572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Nadzor nad provedbama obveza razdvajanja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313765" y="1528436"/>
            <a:ext cx="115644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Kako bi se osiguralo da se funkcionalno razdvajanje odvija i održava na trajan i sustavan način, ODS-ovi moraju razviti program usklađenosti i imenovati </a:t>
            </a:r>
            <a:r>
              <a:rPr lang="sr-Latn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službenika ili </a:t>
            </a:r>
            <a:r>
              <a:rPr lang="sr-Latn-R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Tijelo</a:t>
            </a:r>
            <a:r>
              <a:rPr lang="sr-Latn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 </a:t>
            </a:r>
            <a:r>
              <a:rPr lang="sr-Latn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praćenje programa usklađenosti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Tijelo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odgovorno za praćenje programa usklađenosti odnosno službenik odgovoran za praćenje programa usklađenosti operatora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podnosi Agenciji godišnje izvješće o praćenju programa usklađenosti operatora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te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ga </a:t>
            </a:r>
            <a:r>
              <a:rPr lang="sr-Latn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javno objavljuje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 mrežnim stranicama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operatora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Agencija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posebno prati aktivnosti operatora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koji je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vertikalno integriranog subjekta u pogledu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korištenja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prednosti njegova vertikalno integriranog ustroja koje može dovesti do narušavanja tržišnog natjecanja.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Odredbe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 razdvajanju ne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sprječavaju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vladajuće društvo u vertikalno integriranom subjektu da odobrava godišnje financijske planove ili neke druge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jednakovrijedne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instrumente operatoru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kao svom ovisnom društvu te da postavlja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opća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ograničenja razine zaduživanja operatora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kao svog ovisnog društva, ali mu nije dopušteno davanje uputa u svezi sa svakodnevnim poslovanjem, niti uputa u svezi s pojedinačnim odlukama o izgradnji ili unapređenju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distribucijskih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mreža ako iste ne prekoračuju usvojeni financijski plan ili neki drugi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jednakovrijedan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instrument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0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Izdvajanje </a:t>
            </a:r>
            <a:r>
              <a:rPr lang="sr-Latn-RS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opskrbne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sr-Latn-RS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djelatnosti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iz HEP ODS-a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313765" y="1239420"/>
            <a:ext cx="11564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01.11.2016. Izdvajanje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opskrbne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iz HEP ODS-a osnivanjem društva HEP Elektra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za opskrbu električnom energijom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javne opskrbe kupaca električnom energijom preuzelo je novo društvo unutar HEP grupe - HEP Elektra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dok HEP ODS nastavlja obavljati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distribucije električne energije.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910482"/>
              </p:ext>
            </p:extLst>
          </p:nvPr>
        </p:nvGraphicFramePr>
        <p:xfrm>
          <a:off x="393059" y="2563600"/>
          <a:ext cx="6393959" cy="2609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93959">
                  <a:extLst>
                    <a:ext uri="{9D8B030D-6E8A-4147-A177-3AD203B41FA5}">
                      <a16:colId xmlns:a16="http://schemas.microsoft.com/office/drawing/2014/main" val="40747689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NADLEŽNOSTI HEP </a:t>
                      </a:r>
                      <a:r>
                        <a:rPr lang="hr-HR" sz="16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ODS-a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44806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030165"/>
              </p:ext>
            </p:extLst>
          </p:nvPr>
        </p:nvGraphicFramePr>
        <p:xfrm>
          <a:off x="698716" y="2847836"/>
          <a:ext cx="6393959" cy="3913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93959">
                  <a:extLst>
                    <a:ext uri="{9D8B030D-6E8A-4147-A177-3AD203B41FA5}">
                      <a16:colId xmlns:a16="http://schemas.microsoft.com/office/drawing/2014/main" val="1438153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reklamacije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očitanih/potrošenih količina kWh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793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promjenu količina kWh predviđene polugodišnje potrošnje  (akontacije)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68365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</a:t>
                      </a:r>
                      <a:r>
                        <a:rPr lang="hr-HR" sz="1600" b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samoočitanje</a:t>
                      </a:r>
                      <a:endParaRPr lang="hr-HR" sz="16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536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zahtjevi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izdavanje elektroenergetskih suglasnosti  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911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promjenu kategorije kupca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38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početak korištenja mreže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584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promjenom tarifnog modela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9676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zahtjevi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vezani za brojilo (montaža/demontaža/zamjena, ugradnja)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7525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ograničenje/povećanje priključne snage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3194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premještanje OMM-a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7918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provjeru ispravnosti brojila i mjerne opreme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54858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daljinsku kontrolu brojila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2176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izvanredno očitanje stanja brojila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45179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privremenu obustavu el. energije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923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ostali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zahtjevi u okviru djelatnosti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266504"/>
                  </a:ext>
                </a:extLst>
              </a:tr>
            </a:tbl>
          </a:graphicData>
        </a:graphic>
      </p:graphicFrame>
      <p:pic>
        <p:nvPicPr>
          <p:cNvPr id="7" name="Picture 1" descr="https://www.hep.hr/UserDocsImages/slike/povijest-hep/2016_HEP_ODS_izdvajanje_HEP_elektr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55" y="5833813"/>
            <a:ext cx="3333881" cy="102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003610"/>
              </p:ext>
            </p:extLst>
          </p:nvPr>
        </p:nvGraphicFramePr>
        <p:xfrm>
          <a:off x="7300994" y="2588109"/>
          <a:ext cx="4422481" cy="293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22481">
                  <a:extLst>
                    <a:ext uri="{9D8B030D-6E8A-4147-A177-3AD203B41FA5}">
                      <a16:colId xmlns:a16="http://schemas.microsoft.com/office/drawing/2014/main" val="6960650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/>
                          </a:solidFill>
                          <a:effectLst/>
                        </a:rPr>
                        <a:t>NADLEŽNOSTI </a:t>
                      </a:r>
                      <a:r>
                        <a:rPr lang="hr-HR" sz="1800" dirty="0" smtClean="0">
                          <a:solidFill>
                            <a:schemeClr val="tx1"/>
                          </a:solidFill>
                          <a:effectLst/>
                        </a:rPr>
                        <a:t>OPSKRBLJIVAČA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32577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159691"/>
              </p:ext>
            </p:extLst>
          </p:nvPr>
        </p:nvGraphicFramePr>
        <p:xfrm>
          <a:off x="7495257" y="2905754"/>
          <a:ext cx="4228218" cy="2870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8218">
                  <a:extLst>
                    <a:ext uri="{9D8B030D-6E8A-4147-A177-3AD203B41FA5}">
                      <a16:colId xmlns:a16="http://schemas.microsoft.com/office/drawing/2014/main" val="40879242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reklamacije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na opomenu, kamatu, nepriznatu uplatu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8638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informacije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o računu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430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informacije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o stanju duga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292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izdavanje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i ispis računa za električnu energiju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0949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sklapanje ugovora o opskrbi električnom energijom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1119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povrat preplate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187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</a:t>
                      </a:r>
                      <a:r>
                        <a:rPr lang="hr-HR" sz="1600" b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reprogram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plaćanja dugovanja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0420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prijepisi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vlasništva 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43823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 raskid ugovora o korištenju mreže 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3084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hr-HR" sz="16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zahtjev </a:t>
                      </a:r>
                      <a:r>
                        <a:rPr lang="hr-HR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korisnika mreže za prijenos ugovora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07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19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0" y="2969816"/>
            <a:ext cx="12036056" cy="38881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7349" y="1144257"/>
            <a:ext cx="3714427" cy="35921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Reorganizacija HEP ODS-a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89646" y="2089177"/>
            <a:ext cx="81477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Doneseni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novi Pravilnik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 organizaciji i sistematizaciji HEP-Operatora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i Pravilnik o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izmjenama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 dopunama Pravilnika o radu HEP-Operatora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739149" y="3127862"/>
            <a:ext cx="31248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Potporne funkcije </a:t>
            </a:r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 organizirane prema funkcijskom modelu – centralno (Sjedište Društva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).</a:t>
            </a:r>
            <a:endParaRPr lang="hr-HR" sz="16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hr-H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Tehničke </a:t>
            </a:r>
            <a:r>
              <a:rPr lang="hr-H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funkcije </a:t>
            </a:r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 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organizirane kombinacijom </a:t>
            </a:r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geografskog i funkcijskog 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modela.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pl-PL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Broj 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organizacijskih jedinica smanjen sa 759 na 469 (38,2 </a:t>
            </a:r>
            <a:r>
              <a:rPr lang="pl-PL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%).</a:t>
            </a:r>
            <a:endParaRPr lang="hr-HR" sz="16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647" y="1215189"/>
            <a:ext cx="79709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2017. godine provedena je značajna reorganizacija HEP ODS-a u cilju povećanje radne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učinkovitosti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optimizacija troškova, povećanje tehničke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učinkovitosti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priprema za regulatorne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promjene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…</a:t>
            </a:r>
          </a:p>
        </p:txBody>
      </p:sp>
      <p:sp>
        <p:nvSpPr>
          <p:cNvPr id="11" name="Rectangle 9"/>
          <p:cNvSpPr>
            <a:spLocks noChangeAspect="1"/>
          </p:cNvSpPr>
          <p:nvPr/>
        </p:nvSpPr>
        <p:spPr bwMode="ltGray">
          <a:xfrm>
            <a:off x="89646" y="3280140"/>
            <a:ext cx="1559857" cy="50862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175">
            <a:noFill/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b="1" dirty="0" err="1" smtClean="0">
                <a:solidFill>
                  <a:schemeClr val="bg1"/>
                </a:solidFill>
              </a:rPr>
              <a:t>Centralizacija</a:t>
            </a:r>
            <a:r>
              <a:rPr lang="en-GB" sz="1200" b="1" dirty="0" smtClean="0">
                <a:solidFill>
                  <a:schemeClr val="bg1"/>
                </a:solidFill>
              </a:rPr>
              <a:t> u </a:t>
            </a:r>
            <a:r>
              <a:rPr lang="en-GB" sz="1200" b="1" dirty="0" err="1" smtClean="0">
                <a:solidFill>
                  <a:schemeClr val="bg1"/>
                </a:solidFill>
              </a:rPr>
              <a:t>sjedište</a:t>
            </a:r>
            <a:r>
              <a:rPr lang="en-GB" sz="1200" b="1" dirty="0" smtClean="0">
                <a:solidFill>
                  <a:schemeClr val="bg1"/>
                </a:solidFill>
              </a:rPr>
              <a:t> HEP ODS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12" name="Rectangle 72"/>
          <p:cNvSpPr>
            <a:spLocks noChangeAspect="1"/>
          </p:cNvSpPr>
          <p:nvPr/>
        </p:nvSpPr>
        <p:spPr bwMode="ltGray">
          <a:xfrm>
            <a:off x="89646" y="3843804"/>
            <a:ext cx="1559857" cy="1102914"/>
          </a:xfrm>
          <a:prstGeom prst="rect">
            <a:avLst/>
          </a:prstGeom>
          <a:solidFill>
            <a:srgbClr val="002060"/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200" b="1" dirty="0" smtClean="0">
                <a:solidFill>
                  <a:schemeClr val="bg1"/>
                </a:solidFill>
              </a:rPr>
              <a:t>Ljudski potencijali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200" b="1" dirty="0" err="1" smtClean="0">
                <a:solidFill>
                  <a:schemeClr val="bg1"/>
                </a:solidFill>
              </a:rPr>
              <a:t>Pravni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 err="1" smtClean="0">
                <a:solidFill>
                  <a:schemeClr val="bg1"/>
                </a:solidFill>
              </a:rPr>
              <a:t>poslovi</a:t>
            </a:r>
            <a:endParaRPr lang="en-GB" sz="1200" b="1" dirty="0" smtClean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200" b="1" dirty="0" err="1" smtClean="0">
                <a:solidFill>
                  <a:schemeClr val="bg1"/>
                </a:solidFill>
              </a:rPr>
              <a:t>Poslovi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 err="1" smtClean="0">
                <a:solidFill>
                  <a:schemeClr val="bg1"/>
                </a:solidFill>
              </a:rPr>
              <a:t>nabave</a:t>
            </a:r>
            <a:endParaRPr lang="en-GB" sz="1200" b="1" dirty="0" smtClean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200" b="1" dirty="0" err="1" smtClean="0">
                <a:solidFill>
                  <a:schemeClr val="bg1"/>
                </a:solidFill>
              </a:rPr>
              <a:t>Ekonomski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 err="1" smtClean="0">
                <a:solidFill>
                  <a:schemeClr val="bg1"/>
                </a:solidFill>
              </a:rPr>
              <a:t>poslovi</a:t>
            </a:r>
            <a:endParaRPr lang="en-GB" sz="1200" b="1" dirty="0" smtClean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200" b="1" dirty="0" err="1" smtClean="0">
                <a:solidFill>
                  <a:schemeClr val="bg1"/>
                </a:solidFill>
              </a:rPr>
              <a:t>Poslovi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 err="1" smtClean="0">
                <a:solidFill>
                  <a:schemeClr val="bg1"/>
                </a:solidFill>
              </a:rPr>
              <a:t>informatike</a:t>
            </a:r>
            <a:endParaRPr lang="en-GB" sz="1200" b="1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739149" y="3534454"/>
            <a:ext cx="243332" cy="254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3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Izazovi iz prakse funkcionalnog razdvajanja </a:t>
            </a:r>
            <a:r>
              <a:rPr lang="sr-Latn-RS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djelatnosti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distribucije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100584" y="1170432"/>
            <a:ext cx="1203070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uspješnu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provedbu reorganizacije potrebno je: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kvalitetno 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cjelovito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osmisliti ciljeve i program,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postići suglasje svih dionika oko programa,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definirati plan (sadržaj, način i dinamiku)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promjena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na temelju prihvaćenih ciljeva i programa,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osigurati potpuni angažman svih dionika na provedbi programa.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Pripremne radnje i osnovna dokumentacija: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Izraditi odgovarajuće studije, prikupiti saznanja o sličnim projektima, po potrebi koristiti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konzultanstke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usluge,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Definiranje i donošenje načela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razgraničenja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proizvodnje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distribucije,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Ugovor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 međusobnim odnosima vezano za razgraničenje na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sučelju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proizvodnih objekata,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prijenosne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mreže s detaljnim popisom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elektroenergetskih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objekata,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sr-Latn-RS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Utvrđivanje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osnovnih sredstava koja su predmet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između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društava,</a:t>
            </a: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Uputa za računovodstveno razdvajanje,</a:t>
            </a: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Sporazumi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korištenju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zajedničkih elektroenergetskih objekata,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Sagledati potrebne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promjene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u informatičkoj podršci.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Imenovanje pripremnih i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provedbenih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operativnih timova.</a:t>
            </a:r>
          </a:p>
          <a:p>
            <a:pPr marL="1200150" lvl="2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Nakon provedbe reorganizacije potrebna je kontinuirana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angažiranost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kako bi novi organizacijski ustroj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zaživio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po potrebi provoditi  edukacije radnika, definirati određena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prijelazna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razdoblja ukoliko dolazi do usporavanja u provedbi pojedinih procesa.</a:t>
            </a:r>
          </a:p>
        </p:txBody>
      </p:sp>
    </p:spTree>
    <p:extLst>
      <p:ext uri="{BB962C8B-B14F-4D97-AF65-F5344CB8AC3E}">
        <p14:creationId xmlns:p14="http://schemas.microsoft.com/office/powerpoint/2010/main" val="199263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583357" y="349623"/>
            <a:ext cx="9174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Izazovi iz prakse 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izdvajanja </a:t>
            </a:r>
            <a:r>
              <a:rPr lang="sr-Latn-RS" sz="24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opskrbne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sr-Latn-RS" sz="24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djelatnosti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iz </a:t>
            </a:r>
            <a:r>
              <a:rPr lang="sr-Latn-RS" sz="24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djelatnosti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distribucije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0" y="1140561"/>
            <a:ext cx="1219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Izrada potrebne </a:t>
            </a:r>
            <a:r>
              <a:rPr lang="sr-Latn-RS" sz="15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provedbene</a:t>
            </a:r>
            <a:r>
              <a:rPr lang="sr-Latn-R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dokumentacije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; Plan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podjele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društva, Izjava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 osnivanju novog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društva, Zaključna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bilanca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ODS-a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početna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bilanca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nove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opskrbe, </a:t>
            </a:r>
            <a:r>
              <a:rPr lang="sr-Latn-RS" sz="1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Diobena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bilanca s pregledom imovine, obveza i pravnih odnosa koje ostaju i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koje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 prenose u novu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tvrtku, Izvješće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revizora o osnivanju novog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društva, Popis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radnika čiji se ugovori o radu prenose na novo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društvo, …</a:t>
            </a:r>
            <a:endParaRPr lang="sr-Latn-RS" sz="15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Kadrovski izazovi:</a:t>
            </a:r>
            <a:endParaRPr lang="sr-Latn-RS" sz="15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742950" lvl="2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osigurati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odgovarajuće upravljačke i operativne kadrove koji će omogućiti nesmetano odvijanje poslovnih procesa u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obje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tvrtke,</a:t>
            </a:r>
          </a:p>
          <a:p>
            <a:pPr marL="742950" lvl="2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zbog razdvajanja određenih poslovnih procesa u skladu s nadležnošću pojedinih tvrtki, može doći do potrebe za većim brojem radnika s posebnim operativnim znanjima, (obračun naknade za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korištenje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mreže i obračun potrošnje energije).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Informatička </a:t>
            </a:r>
            <a:r>
              <a:rPr lang="sr-Latn-R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podrška: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Odvajanje sustava ODS-a i opskrbljivača, </a:t>
            </a:r>
            <a:r>
              <a:rPr lang="sr-Latn-RS" sz="1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procijeniti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potrebnu količinu podataka koja je potrebna za rad opskrbljivača, daljnja međusobna komunikacija sustava, rad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sa sve većom količinom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podataka,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duži periodi usklađenja s novim </a:t>
            </a:r>
            <a:r>
              <a:rPr lang="sr-Latn-RS" sz="1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zahtjevima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nadogradnju/usklađenje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sustava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potrebno provesti kod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svih subjekata s kojima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ODS </a:t>
            </a:r>
            <a:r>
              <a:rPr lang="sr-Latn-RS" sz="1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razmjenjuje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podatke,</a:t>
            </a:r>
            <a:endParaRPr lang="sr-Latn-RS" sz="15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742950" lvl="2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Zbog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zahtjeva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odvojenosti potreban je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veći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broj informatičkih kadrova kako bi se osiguralo odvojeno održavanje većeg broja aplikacija te tajnost poslovno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osjetljivih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 osobnih podataka korisnika mreže i subjekata na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tržištu,</a:t>
            </a:r>
            <a:endParaRPr lang="sr-Latn-RS" sz="15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742950" lvl="2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Potrebno je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procijeniti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isplativost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daljnjeg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korištenja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određene informatičke podrške (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print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centri), jer može doći do smanjenja određenih poslova (posebno ovisno o zakonskim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obvezama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izdavanja jednog ili dva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računa za energiju/mrežu),</a:t>
            </a:r>
            <a:endParaRPr lang="sr-Latn-RS" sz="15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Potrebno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je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procijeniti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5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prijelazne</a:t>
            </a:r>
            <a:r>
              <a:rPr lang="sr-Latn-R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procese i njihovo trajanje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određene funkcije se ne mogu razdvojiti u vrlo kratkom roku, pitanje nadgledanja </a:t>
            </a: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procesa 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 oba sustava, kako bi se pogreške mogle otkloniti u što kraćem roku, 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Nemogućnost provođenja određenih poslovnih procesa na prijašnji način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; procese razdvojiti „pravedno“, da nisu na štetu pojedinog društva (način naplate naknade za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korištenje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mreže, garancije plaćanja, isključenja zbog poboljšavanja naplate, raskidanje ugovora o opskrbi, isključenja po prioritetu)…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Pojedini </a:t>
            </a:r>
            <a:r>
              <a:rPr lang="sr-Latn-R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subjekti na tržištu kao i korisnici mreže mogu iskoristiti slabosti u nedovoljno definiranim odnosima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(iskorištavanje modela dva računa,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promjena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opskrbljivača, </a:t>
            </a:r>
            <a:r>
              <a:rPr lang="hr-HR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nepošten </a:t>
            </a:r>
            <a:r>
              <a:rPr lang="hr-H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i/ili zavaravajući način sklapanja ugovora i prodaje električne energije).</a:t>
            </a:r>
            <a:endParaRPr lang="sr-Latn-RS" sz="15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Poseban izazov predstavljaju učestale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promjene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zakona, zaostajanje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prilagodbi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provedbenih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akata, usporavanje procesa odvajanja identiteta, sve složeniji poslovni procesi, novi subjekti (energetske zajednice, aktivni kupci,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agregatori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zajednice obnovljive energije, operatori zatvorenih </a:t>
            </a:r>
            <a:r>
              <a:rPr lang="sr-Latn-R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distribucijskih</a:t>
            </a:r>
            <a:r>
              <a:rPr lang="sr-Latn-R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sustava, operator skladišta energije,…), novi poslovni procesi (trgovanje energijom, razvoj tržišta pomoćnih usluga i tržišta upravljanja potrošnjom).</a:t>
            </a:r>
          </a:p>
        </p:txBody>
      </p:sp>
    </p:spTree>
    <p:extLst>
      <p:ext uri="{BB962C8B-B14F-4D97-AF65-F5344CB8AC3E}">
        <p14:creationId xmlns:p14="http://schemas.microsoft.com/office/powerpoint/2010/main" val="225955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Zaključak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229318" y="1346566"/>
            <a:ext cx="1156447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Energetski zakoni utvrđuju za elektroprivredu dva bitna cilja koja egzistiraju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usporedno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 međusobno se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nadopunjuju</a:t>
            </a:r>
            <a:r>
              <a:rPr lang="sr-Latn-RS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: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uspostavljanje tržišnih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uvjeta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poslovanja i osiguranje obveza javne usluge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Oblikovanje korporacijskih odnosa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unutar vertikalno integriranog subjekta i razdvajanje tržišnih od reguliranih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je složen proces i krupni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iskorak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 svaku elektroenergetsku tvrtku.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Potrebno je uskladiti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zahtjeve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razdvajanja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transparentnosti poslovanja,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potrebne razine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samostalnosti pojedinih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društava i međusobnih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poslovnih odnosa sa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zahtjevima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osiguranja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sigurnosti i stabilnosti poslovanja,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sigurnosti opskrbe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električnom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energijom (posebno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 nepovoljnim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uvjetima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) te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zahtjevima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daljnjeg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razvoja sustava.</a:t>
            </a:r>
            <a:endParaRPr lang="sr-Latn-RS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Reorganizacije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trebaju osigurati daljnje punopravno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sudjelovanje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proizvodnje, trgovine i opskrbe u tržišnom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natjecanju, procesi reorganizacije ne smiju naštetiti tržišnoj poziciji ovih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uspješnu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provedbu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procesa funkcionalnog razdvajanja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potrebno je:</a:t>
            </a:r>
          </a:p>
          <a:p>
            <a:pPr marL="742950" lvl="1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kvalitetno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cjelovito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osmisliti ciljeve i program,</a:t>
            </a:r>
          </a:p>
          <a:p>
            <a:pPr marL="742950" lvl="1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postići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suglasje svih dionika oko programa,</a:t>
            </a:r>
          </a:p>
          <a:p>
            <a:pPr marL="742950" lvl="1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definirati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plan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promjena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(sadržaj, način i dinamiku)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temelju prihvaćenih ciljeva i programa,</a:t>
            </a:r>
          </a:p>
          <a:p>
            <a:pPr marL="742950" lvl="1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osigurati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potpuni angažman svih dionika na provedbi programa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41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C4118B3-B070-601E-B7CC-79D87283D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835667"/>
              </p:ext>
            </p:extLst>
          </p:nvPr>
        </p:nvGraphicFramePr>
        <p:xfrm>
          <a:off x="3101788" y="328455"/>
          <a:ext cx="9090211" cy="6439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46">
                  <a:extLst>
                    <a:ext uri="{9D8B030D-6E8A-4147-A177-3AD203B41FA5}">
                      <a16:colId xmlns:a16="http://schemas.microsoft.com/office/drawing/2014/main" val="2829756724"/>
                    </a:ext>
                  </a:extLst>
                </a:gridCol>
                <a:gridCol w="8627794">
                  <a:extLst>
                    <a:ext uri="{9D8B030D-6E8A-4147-A177-3AD203B41FA5}">
                      <a16:colId xmlns:a16="http://schemas.microsoft.com/office/drawing/2014/main" val="776555463"/>
                    </a:ext>
                  </a:extLst>
                </a:gridCol>
                <a:gridCol w="216571">
                  <a:extLst>
                    <a:ext uri="{9D8B030D-6E8A-4147-A177-3AD203B41FA5}">
                      <a16:colId xmlns:a16="http://schemas.microsoft.com/office/drawing/2014/main" val="599816651"/>
                    </a:ext>
                  </a:extLst>
                </a:gridCol>
              </a:tblGrid>
              <a:tr h="3879335"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r-Latn-RS" sz="36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HVALA NA PAŽNJI!</a:t>
                      </a:r>
                      <a:endParaRPr lang="sr-Latn-RS" sz="36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746108"/>
                  </a:ext>
                </a:extLst>
              </a:tr>
              <a:tr h="2010322">
                <a:tc>
                  <a:txBody>
                    <a:bodyPr/>
                    <a:lstStyle/>
                    <a:p>
                      <a:pPr algn="l"/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Kontakt podaci autora</a:t>
                      </a:r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:</a:t>
                      </a:r>
                    </a:p>
                    <a:p>
                      <a:pPr algn="l"/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l"/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Zdravko Lipošćak</a:t>
                      </a:r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l"/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HEP-Operator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sr-Latn-RS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distribucijskog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 sustava </a:t>
                      </a:r>
                      <a:r>
                        <a:rPr lang="sr-Latn-RS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d.o.o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l"/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hlinkClick r:id="rId3"/>
                        </a:rPr>
                        <a:t>zdravko.liposcak@hep.hr</a:t>
                      </a:r>
                      <a:endParaRPr lang="sr-Latn-RS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l"/>
                      <a:endParaRPr lang="sr-Latn-RS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l"/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Goran Slipac</a:t>
                      </a:r>
                    </a:p>
                    <a:p>
                      <a:pPr algn="l"/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HEP-Operator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sr-Latn-RS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distribucijskog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 sustava </a:t>
                      </a:r>
                      <a:r>
                        <a:rPr lang="sr-Latn-RS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d.o.o</a:t>
                      </a:r>
                      <a:r>
                        <a:rPr lang="sr-Latn-RS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sr-Latn-RS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l"/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hlinkClick r:id="rId4"/>
                        </a:rPr>
                        <a:t>goran.slipac@hep.hr</a:t>
                      </a:r>
                      <a:r>
                        <a:rPr lang="sr-Latn-R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5389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09"/>
            <a:ext cx="2878388" cy="68688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64597" y="5449824"/>
            <a:ext cx="46274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Izvori podataka: </a:t>
            </a: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CEER -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Council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of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European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Energy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Regulators</a:t>
            </a:r>
            <a:endParaRPr lang="sr-Latn-RS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JRC -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Joint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Research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Centre,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the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European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Commission’s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science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and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knowledge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service</a:t>
            </a:r>
            <a:endParaRPr lang="sr-Latn-RS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Energy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Community</a:t>
            </a:r>
            <a:endParaRPr lang="sr-Latn-RS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742950" lvl="1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Izvješća HEP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HOPS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HEP ODS </a:t>
            </a:r>
            <a:r>
              <a:rPr lang="sr-Latn-R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hr-HR" sz="1200" dirty="0"/>
          </a:p>
        </p:txBody>
      </p:sp>
    </p:spTree>
    <p:extLst>
      <p:ext uri="{BB962C8B-B14F-4D97-AF65-F5344CB8AC3E}">
        <p14:creationId xmlns:p14="http://schemas.microsoft.com/office/powerpoint/2010/main" val="2788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Uvod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313765" y="1888152"/>
            <a:ext cx="1156447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Prezentacija </a:t>
            </a:r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sažeto opisuje:</a:t>
            </a:r>
          </a:p>
          <a:p>
            <a:pPr marL="742950" lvl="1" indent="-285750" fontAlgn="base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proces </a:t>
            </a:r>
            <a:r>
              <a:rPr lang="hr-HR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osnivanja Javnog poduzeća Hrvatska elektroprivreda i formiranja HEP </a:t>
            </a:r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grupe,</a:t>
            </a:r>
          </a:p>
          <a:p>
            <a:pPr marL="742950" lvl="1" indent="-285750" fontAlgn="base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definiranja </a:t>
            </a:r>
            <a:r>
              <a:rPr lang="hr-HR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 izdvajanja distribucijske </a:t>
            </a:r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djelatnosti,</a:t>
            </a:r>
          </a:p>
          <a:p>
            <a:pPr marL="742950" lvl="1" indent="-285750" fontAlgn="base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odvajanja </a:t>
            </a:r>
            <a:r>
              <a:rPr lang="hr-HR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opskrbne od distribucijske </a:t>
            </a:r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djelatnosti,</a:t>
            </a:r>
          </a:p>
          <a:p>
            <a:pPr marL="742950" lvl="1" indent="-285750" fontAlgn="base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iskustva </a:t>
            </a:r>
            <a:r>
              <a:rPr lang="hr-HR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 prakse funkcionalnog </a:t>
            </a:r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razdvajanja.</a:t>
            </a:r>
            <a:endParaRPr lang="sr-Latn-RS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08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844644" y="326950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Hrvatska elektroprivreda – osnivanje i uspostavljanje organizacije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466041" y="1750992"/>
            <a:ext cx="115644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26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07.1990.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sjednici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Hrvatskog sabora donesen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je novi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Zakon o elektroprivredi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Temeljem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tog zakona osnovano je prvo javno poduzeće u državnom vlasništvu u Republici Hrvatskoj,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Hrvatska elektroprivreda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(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uporabna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kratica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u početku je bila HEL),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tvrtka za proizvodnju,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distribuciju električne energije i upravljanje elektroenergetskim sustavom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Time je u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jednu tvrtku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okupljeno 119 samostalnih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elektrogospodarskih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subjekata, a koji su do tada bili udruženi u Zajednicu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elektroprivrednih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organizacija Hrvatske (ZEOH).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Zakon o elektroprivredi predstavljao je zakonodavni okvir unutar kojeg se moralo izgraditi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skup temeljnih dokumenata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Kao kamen temeljac novog organizacijskog ustroja usvojen je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Pravilnik o organizaciji Hrvatske elektroprivrede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– usvojen 23.02.1991. i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Pravilnik o sistematizaciji poslova i radnih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mjesta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u Hrvatskoj elektroprivredi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Uspostavljena je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vertikalna organizacija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poduzeća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 visokim stupnjem centralizacije upravljanja poslovanjem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Donesene su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odluke i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naputci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 uvođenje novih poslovnih pravila kojima su se na novi način uredila određena poslovna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područja</a:t>
            </a:r>
            <a:r>
              <a:rPr lang="sr-Latn-RS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,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organizacija rada i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rukovođenja,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financijsko poslovanje i raspolaganje sredstvima, radni odnosi te disciplinske i materijalne odgovornosti radnika, racionalno poslovanje 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gospodarenje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odnosi prema potrošačima …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57" y="1241145"/>
            <a:ext cx="1392754" cy="89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5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39" y="4750956"/>
            <a:ext cx="6927741" cy="21070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Hrvatska elektroprivreda – preoblikovanje u dioničko društvo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112287" y="1247108"/>
            <a:ext cx="120797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Nakon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izmjena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Zakona o elektroprivredi 1994.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godine,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prihvaćen je Program unutrašnjeg restrukturiranja 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djelomične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privatizacije HEP-a.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 studenog 1994. godine,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slijedom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Odluke Upravnog odbora, HEP je preoblikovan u dioničko društvo i dalje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djeluje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kao jedinstveno poduzeće na čitavom području Republike Hrvatske.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 čelu HEP-a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je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Skupština dioničara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a tvrtku nadzire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Nadzorni odbor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 sedam članova. 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Vlada RH određuje članove Glavne skupštine društva Hrvatska elektroprivreda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koji predstavljaju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Republiku Hrvatsku.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Tvrtkom HEP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upravlja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Uprava dioničkog društva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Donosi se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Pravilnik o organizaciji Hrvatske elektroprivrede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usuglašavanjem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općih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akata sa Zakonom o trgovačkim društvima, Skupština HEP-a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donosi novi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Statut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Organizacijsko i poslovno restrukturiranje temelji se na odvajanju temeljnih i sporednih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Uspostavlja se sustav internog računovodstva 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financiranja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koji omogućuje kontrolu i upravljanje tokovima novca i objektivno iskazivanje troškova po područjima, odnosno organizacijskim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dijelovima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organiziraju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proračunski i troškovni centri, a od 01.01.1999. godine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primjenjuje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se jedinstveno označavanje troškova prema aktivnostima HEP-a.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1559" y="4750956"/>
            <a:ext cx="3478134" cy="201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6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Restrukturiranje Hrvatske elektroprivrede i osnivanje HEP grupe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313765" y="1465192"/>
            <a:ext cx="115644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Temeljem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Strategije razvitka energetskog sektora u Republici Hrvatskoj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Hrvatski sabor je 19.07.2001. godine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donio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paket energetskih zakona, odnosno, Zakon o energiji, Zakon o tržištu električne energije, Zakon o tržištu nafte i naftnih derivata, Zakon o tržištu plina i Zakon o reguliranju energetskih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koji su se počeli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primjenjivati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od 01.01.2002. godine.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Zakonima su definirani uloga i položaj nacionalne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elektroprivredne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tvrtke, kao nositelja obveze javne usluge s ravnopravnim ekonomskim položajem 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udjelom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na tržištu, za kojeg će se izboriti u konkurenciji s ostalim energetskim subjektima.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Sukladno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zakonima i potrebom usklađenja s normama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Europske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unije, započeo je proces restrukturiranja Hrvatske elektroprivrede (HEP-a) kao priprema za poslovanje u tržišnim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uvjetima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endParaRPr lang="sr-Latn-RS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HEP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 01.07.2002. godine posluje kao HEP grupa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– grupacija s vladajućim društvom – maticom (HEP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.) i ovisnim društvima – tvrtkama kćerima (društva s ograničenom odgovornošću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): HEP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Proizvodnja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HEP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</a:t>
            </a:r>
            <a:r>
              <a:rPr lang="sr-Latn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HEP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Distribucija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 HEP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Opskrba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- </a:t>
            </a:r>
            <a:r>
              <a:rPr lang="sr-Latn-R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</a:t>
            </a:r>
            <a:r>
              <a:rPr lang="sr-Latn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 distribucija poslovati će u reguliranom području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a proizvodnja i opskrba postaju tržišne funkcije.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HEP grupi su i ovisna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društva pratećih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: HEP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Toplinarstvo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i HEP Plin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tvrtke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 zajedničkom vlasništvu: TE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Plomin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i NE Krško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ostala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ovisna društva: HEP ESCO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HEP Telekom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HEP APO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i HEP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Toplinarstvo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Sisak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Utemeljen je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Hrvatski nezavisni operator sustava i tržišta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u početnoj fazi u okviru HEP grupe, a u konačnici potpuno nezavisan.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 okviru vladajućeg društva HEP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ostali su ekonomski poslove, pravni, kadrovski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opći poslovi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kao i samostalni sektori: Sektor HEP –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Trade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Sektor za razvoj, Sektor za poslovnu informatiku te Sektor za reviziju i internu kontrolu.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26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Društva 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HEP 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grupe danas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166531" y="1335646"/>
            <a:ext cx="558334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Hrvatska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elektroprivreda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(HEP </a:t>
            </a:r>
            <a:r>
              <a:rPr lang="sr-Latn-R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.) vladajuće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je društvo HEP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grupe, objedinjuje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vođenje ovisnih društava i vlasnik je imovine koju ugovorno prenosi na upravljanje ovisnim društvima.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Temeljne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HEP grupe su proizvodnja,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distribucija električne energije, opskrba kupaca električnom energijom te pomoćne usluge. 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Pored navedenih temeljnih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HEP grupa se bavi proizvodnjom, distribucijom i opskrbom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toplinske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energije kroz središnje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toplinske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sustave u Zagrebu, Osijeku i Sisku (CTS) te proizvodnjom i distribucijom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toplinske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energije u kotlovnicama za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grijanje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gradova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Zaprešića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Siska, Osijeka,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Samobora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 Velike Gorice izvan CTS-a. 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HEP grupe su i distribucija i opskrba plinom na području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Osječko-baranjske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Požeško-slavonske,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Virovitičko-podravske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Bjelovarsko-bilogorske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Krapinsko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-zagorske te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Vukovarsko-srijemske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županije.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8769" y="1160912"/>
            <a:ext cx="5511933" cy="57309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063727" y="6251227"/>
            <a:ext cx="44550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400" b="1" dirty="0" smtClean="0">
                <a:solidFill>
                  <a:srgbClr val="0070C0"/>
                </a:solidFill>
              </a:rPr>
              <a:t>Naziv, država sjedišta, udio vlasništva i glavna djelatnost pojedinog društva HEP grupe na dan 31.12.2023. godine</a:t>
            </a:r>
          </a:p>
        </p:txBody>
      </p:sp>
    </p:spTree>
    <p:extLst>
      <p:ext uri="{BB962C8B-B14F-4D97-AF65-F5344CB8AC3E}">
        <p14:creationId xmlns:p14="http://schemas.microsoft.com/office/powerpoint/2010/main" val="373440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18" y="1346566"/>
            <a:ext cx="11546957" cy="52884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Europske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energetske politike 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s 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osvrtom na tranziciju </a:t>
            </a:r>
            <a:r>
              <a:rPr lang="sr-Latn-RS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ODS-a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322521" y="5891209"/>
            <a:ext cx="11564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izvor: JRC, 2022</a:t>
            </a:r>
          </a:p>
        </p:txBody>
      </p:sp>
    </p:spTree>
    <p:extLst>
      <p:ext uri="{BB962C8B-B14F-4D97-AF65-F5344CB8AC3E}">
        <p14:creationId xmlns:p14="http://schemas.microsoft.com/office/powerpoint/2010/main" val="350860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Tranzicija</a:t>
            </a:r>
            <a:r>
              <a:rPr lang="it-IT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i </a:t>
            </a:r>
            <a:r>
              <a:rPr lang="it-IT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razine</a:t>
            </a:r>
            <a:r>
              <a:rPr lang="it-IT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it-IT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razdvajanja</a:t>
            </a:r>
            <a:r>
              <a:rPr lang="it-IT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it-IT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operatora</a:t>
            </a:r>
            <a:r>
              <a:rPr lang="it-IT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it-IT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sustava</a:t>
            </a:r>
            <a:endParaRPr lang="it-IT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8627847" y="1345384"/>
            <a:ext cx="3307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Nadzor 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izvještavanje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 statusu razdvojenosti OPS-a i ODS-a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5717"/>
            <a:ext cx="7734300" cy="5600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6762" y="1965992"/>
            <a:ext cx="1667734" cy="270067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0088" y="3976067"/>
            <a:ext cx="1815431" cy="2684595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1187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47674" y="5858359"/>
            <a:ext cx="3315397" cy="9066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Razdvajanje Hrvatskog operatora </a:t>
            </a:r>
            <a:r>
              <a:rPr lang="sr-Latn-RS" sz="24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prijenosnog</a:t>
            </a:r>
            <a:r>
              <a:rPr lang="sr-Latn-R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 sustava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313765" y="1528436"/>
            <a:ext cx="115644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2013. </a:t>
            </a:r>
            <a:r>
              <a:rPr lang="sr-Latn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godine Hrvatski 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operator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prijenosnog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razdvojen je u odnosu na HEP grupu prema modelu neovisnog operatora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prijenosa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(ITO - 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Independent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Transmission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Operator).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Certifikacija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operatora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prijenosnog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je postupak kojim se utvrđuje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sukladnost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operatora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prijenosnog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s odredbama Zakona kojima se uređuje razdvajanje i neovisnost operatora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prijenosnog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sustava, certifikat je potvrda koju u postupku certificiranja izdaje Hrvatska energetska regulatorna agencija (HERA) kojom se potvrđuje da operator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prijenosnog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ispunjava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glede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njegova razdvajanja i neovisnosti, i to financijske, materijalne, tehničke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i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kadrovske opremljenosti kao i druge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propisane odredbama Zakona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Temeljem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Zakona o tržištu električne energije, komercijalni i financijski odnosi između vertikalno integriranog subjekta i HOPS-a moraju biti u skladu s tržišnim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uvjetima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HOPS je dužan dostaviti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HERA-i na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suglasnost sve komercijalne i financijske ugovore s vertikalno integriranim </a:t>
            </a:r>
            <a:r>
              <a:rPr lang="sr-Latn-R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subjektom, a HERA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je dužna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provjeriti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da li su ugovori tržišno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usmjereni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uz nepristrane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uvjete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Odlukom Skupštine HOPS-a od 6. travnja 2022. godine i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temeljem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rješenja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Trgovačkog suda u Zagrebu od 11. travnja 2022. godine HOPS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d.o.o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preoblikovan je u dioničko društvo Hrvatski operator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prijenosnog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</a:t>
            </a:r>
            <a:r>
              <a:rPr lang="sr-Latn-R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(skraćeno: HOPS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.).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HOPS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d.d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je jedini operator elektroenergetskog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prijenosnog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sustava u RH i vlasnik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cjelokupne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hrvatske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prijenosne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mreže (naponskih razina 400kV, 220kV i 110kV), te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posjeduje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dozvolu za obavljanje energetske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djelatnosti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prijenosa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električne energije kao regulirane javne usluge.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915" y="5953984"/>
            <a:ext cx="28575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2871</Words>
  <Application>Microsoft Office PowerPoint</Application>
  <PresentationFormat>Widescreen</PresentationFormat>
  <Paragraphs>178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Courier New</vt:lpstr>
      <vt:lpstr>Microsoft Sans Serif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Maja Muftić Dedović</dc:creator>
  <cp:lastModifiedBy>Zdravko Lipošćak</cp:lastModifiedBy>
  <cp:revision>62</cp:revision>
  <dcterms:created xsi:type="dcterms:W3CDTF">2024-04-17T08:56:51Z</dcterms:created>
  <dcterms:modified xsi:type="dcterms:W3CDTF">2024-10-18T11:43:56Z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7690b5c8-c9a8-41af-b86e-90662b7d8471</vt:lpwstr>
  </property>
  <property fmtid="{D5CDD505-2E9C-101B-9397-08002B2CF9AE}" pid="3" name="KLASIFIKACIJA">
    <vt:lpwstr>JAVNO</vt:lpwstr>
  </property>
</Properties>
</file>