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65" r:id="rId3"/>
    <p:sldId id="287" r:id="rId4"/>
    <p:sldId id="263" r:id="rId5"/>
    <p:sldId id="264" r:id="rId6"/>
    <p:sldId id="282" r:id="rId7"/>
    <p:sldId id="260" r:id="rId8"/>
    <p:sldId id="261" r:id="rId9"/>
    <p:sldId id="262" r:id="rId10"/>
    <p:sldId id="259" r:id="rId11"/>
    <p:sldId id="289" r:id="rId12"/>
    <p:sldId id="290" r:id="rId13"/>
    <p:sldId id="291" r:id="rId14"/>
    <p:sldId id="292" r:id="rId15"/>
    <p:sldId id="296" r:id="rId16"/>
    <p:sldId id="297" r:id="rId17"/>
    <p:sldId id="293" r:id="rId18"/>
    <p:sldId id="298" r:id="rId19"/>
    <p:sldId id="299" r:id="rId20"/>
    <p:sldId id="294" r:id="rId21"/>
    <p:sldId id="257" r:id="rId22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34" autoAdjust="0"/>
    <p:restoredTop sz="58140" autoAdjust="0"/>
  </p:normalViewPr>
  <p:slideViewPr>
    <p:cSldViewPr snapToGrid="0">
      <p:cViewPr varScale="1">
        <p:scale>
          <a:sx n="67" d="100"/>
          <a:sy n="67" d="100"/>
        </p:scale>
        <p:origin x="19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1C05C7-9FD2-4F78-9E0D-DAE55A441EC2}" type="datetimeFigureOut">
              <a:rPr lang="hr-HR" smtClean="0"/>
              <a:t>17.10.2024.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592136-0539-4252-A1CE-0DFB51B4691F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82835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92136-0539-4252-A1CE-0DFB51B4691F}" type="slidenum">
              <a:rPr lang="hr-HR" smtClean="0"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012175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92136-0539-4252-A1CE-0DFB51B4691F}" type="slidenum">
              <a:rPr lang="hr-HR" smtClean="0"/>
              <a:t>10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832517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92136-0539-4252-A1CE-0DFB51B4691F}" type="slidenum">
              <a:rPr lang="hr-HR" smtClean="0"/>
              <a:t>11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816313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92136-0539-4252-A1CE-0DFB51B4691F}" type="slidenum">
              <a:rPr lang="hr-HR" smtClean="0"/>
              <a:t>12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985896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92136-0539-4252-A1CE-0DFB51B4691F}" type="slidenum">
              <a:rPr lang="hr-HR" smtClean="0"/>
              <a:t>13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775563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92136-0539-4252-A1CE-0DFB51B4691F}" type="slidenum">
              <a:rPr lang="hr-HR" smtClean="0"/>
              <a:t>14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004102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92136-0539-4252-A1CE-0DFB51B4691F}" type="slidenum">
              <a:rPr lang="hr-HR" smtClean="0"/>
              <a:t>15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012896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92136-0539-4252-A1CE-0DFB51B4691F}" type="slidenum">
              <a:rPr lang="hr-HR" smtClean="0"/>
              <a:t>16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314396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92136-0539-4252-A1CE-0DFB51B4691F}" type="slidenum">
              <a:rPr lang="hr-HR" smtClean="0"/>
              <a:t>17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577084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92136-0539-4252-A1CE-0DFB51B4691F}" type="slidenum">
              <a:rPr lang="hr-HR" smtClean="0"/>
              <a:t>18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244780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92136-0539-4252-A1CE-0DFB51B4691F}" type="slidenum">
              <a:rPr lang="hr-HR" smtClean="0"/>
              <a:t>19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561549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92136-0539-4252-A1CE-0DFB51B4691F}" type="slidenum">
              <a:rPr lang="hr-HR" smtClean="0"/>
              <a:t>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857614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92136-0539-4252-A1CE-0DFB51B4691F}" type="slidenum">
              <a:rPr lang="hr-HR" smtClean="0"/>
              <a:t>20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8803819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92136-0539-4252-A1CE-0DFB51B4691F}" type="slidenum">
              <a:rPr lang="hr-HR" smtClean="0"/>
              <a:t>21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120169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92136-0539-4252-A1CE-0DFB51B4691F}" type="slidenum">
              <a:rPr lang="hr-HR" smtClean="0"/>
              <a:t>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941235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92136-0539-4252-A1CE-0DFB51B4691F}" type="slidenum">
              <a:rPr lang="hr-HR" smtClean="0"/>
              <a:t>4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89997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92136-0539-4252-A1CE-0DFB51B4691F}" type="slidenum">
              <a:rPr lang="hr-HR" smtClean="0"/>
              <a:t>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553273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92136-0539-4252-A1CE-0DFB51B4691F}" type="slidenum">
              <a:rPr lang="hr-HR" smtClean="0"/>
              <a:t>6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012137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92136-0539-4252-A1CE-0DFB51B4691F}" type="slidenum">
              <a:rPr lang="hr-HR" smtClean="0"/>
              <a:t>7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716379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92136-0539-4252-A1CE-0DFB51B4691F}" type="slidenum">
              <a:rPr lang="hr-HR" smtClean="0"/>
              <a:t>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958414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92136-0539-4252-A1CE-0DFB51B4691F}" type="slidenum">
              <a:rPr lang="hr-HR" smtClean="0"/>
              <a:t>9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46679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D18B4-E334-653B-2960-A28F3746FC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27FA44-021F-AB53-EBAC-DC01621418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F4A840-8ED8-39F6-AA3C-DDBAAF9A2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2D3A3-2495-4222-BA94-6F00DEBA89A2}" type="datetimeFigureOut">
              <a:rPr lang="sr-Latn-RS" smtClean="0"/>
              <a:t>17.10.2024.</a:t>
            </a:fld>
            <a:endParaRPr lang="sr-Latn-R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D3A8B4-24B4-A8F5-D0E7-912F57D60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3D136F-38A4-EFB0-5672-B6A39283A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54CE5-A3B8-4A5C-86AF-DE5EB016AB24}" type="slidenum">
              <a:rPr lang="sr-Latn-RS" smtClean="0"/>
              <a:t>‹#›</a:t>
            </a:fld>
            <a:endParaRPr lang="sr-Latn-RS" dirty="0"/>
          </a:p>
        </p:txBody>
      </p:sp>
      <p:sp>
        <p:nvSpPr>
          <p:cNvPr id="7" name="hrSlideMaster.Title SlideHeader" descr=" "/>
          <p:cNvSpPr txBox="1"/>
          <p:nvPr userDrawn="1"/>
        </p:nvSpPr>
        <p:spPr>
          <a:xfrm>
            <a:off x="0" y="0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hr-HR" sz="850" b="0" i="0" u="none" baseline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 </a:t>
            </a:r>
            <a:endParaRPr lang="hr-HR" sz="850" b="0" i="0" u="none" baseline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627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CDEE3-E2A4-CF07-3EA8-E4F957311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0F180A-2162-C90A-7358-F888D85CBB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541A83-5E65-0939-7605-97145B7C0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2D3A3-2495-4222-BA94-6F00DEBA89A2}" type="datetimeFigureOut">
              <a:rPr lang="sr-Latn-RS" smtClean="0"/>
              <a:t>17.10.2024.</a:t>
            </a:fld>
            <a:endParaRPr lang="sr-Latn-R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782F90-613F-2F3D-6DE5-3FB1EC0F7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D55108-FE21-B772-FFFA-E974383EF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54CE5-A3B8-4A5C-86AF-DE5EB016AB24}" type="slidenum">
              <a:rPr lang="sr-Latn-RS" smtClean="0"/>
              <a:t>‹#›</a:t>
            </a:fld>
            <a:endParaRPr lang="sr-Latn-RS" dirty="0"/>
          </a:p>
        </p:txBody>
      </p:sp>
      <p:sp>
        <p:nvSpPr>
          <p:cNvPr id="7" name="hrSlideMaster.Title and Vertical TextHeader" descr=" "/>
          <p:cNvSpPr txBox="1"/>
          <p:nvPr userDrawn="1"/>
        </p:nvSpPr>
        <p:spPr>
          <a:xfrm>
            <a:off x="0" y="0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hr-HR" sz="850" b="0" i="0" u="none" baseline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 </a:t>
            </a:r>
            <a:endParaRPr lang="hr-HR" sz="850" b="0" i="0" u="none" baseline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029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83F28A5-230B-4EF8-38EB-3991B66C13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33E593-FA87-3505-2ACF-A8F75DB9B0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918FC2-327C-02CB-5D72-EFD537E0B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2D3A3-2495-4222-BA94-6F00DEBA89A2}" type="datetimeFigureOut">
              <a:rPr lang="sr-Latn-RS" smtClean="0"/>
              <a:t>17.10.2024.</a:t>
            </a:fld>
            <a:endParaRPr lang="sr-Latn-R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6B7292-107C-A532-72F8-4B488C9D7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2EC39E-53F7-AA67-F445-9E5D2929F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54CE5-A3B8-4A5C-86AF-DE5EB016AB24}" type="slidenum">
              <a:rPr lang="sr-Latn-RS" smtClean="0"/>
              <a:t>‹#›</a:t>
            </a:fld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740011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8EDBF-66E1-6AE5-3A6C-F96C2D4CC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9AD017-2C88-BA09-DF54-0D88EA0871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FACCB2-20EE-E243-0F36-67D9D69FB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2D3A3-2495-4222-BA94-6F00DEBA89A2}" type="datetimeFigureOut">
              <a:rPr lang="sr-Latn-RS" smtClean="0"/>
              <a:t>17.10.2024.</a:t>
            </a:fld>
            <a:endParaRPr lang="sr-Latn-R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084C9C-6B1C-A184-F1CD-3F96906BD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E37945-BDC3-D3E2-074A-DAA6BF91D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54CE5-A3B8-4A5C-86AF-DE5EB016AB24}" type="slidenum">
              <a:rPr lang="sr-Latn-RS" smtClean="0"/>
              <a:t>‹#›</a:t>
            </a:fld>
            <a:endParaRPr lang="sr-Latn-RS" dirty="0"/>
          </a:p>
        </p:txBody>
      </p:sp>
      <p:sp>
        <p:nvSpPr>
          <p:cNvPr id="7" name="hrSlideMaster.Title and ContentHeader" descr=" "/>
          <p:cNvSpPr txBox="1"/>
          <p:nvPr userDrawn="1"/>
        </p:nvSpPr>
        <p:spPr>
          <a:xfrm>
            <a:off x="0" y="0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hr-HR" sz="850" b="0" i="0" u="none" baseline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 </a:t>
            </a:r>
            <a:endParaRPr lang="hr-HR" sz="850" b="0" i="0" u="none" baseline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406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D1549-9400-1617-E4D7-B8BFD7DAB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D8D7D0-201B-7C4E-1D4B-EF2B3CDDA4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12489A-22CB-CD45-3BA7-EA736CB8A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2D3A3-2495-4222-BA94-6F00DEBA89A2}" type="datetimeFigureOut">
              <a:rPr lang="sr-Latn-RS" smtClean="0"/>
              <a:t>17.10.2024.</a:t>
            </a:fld>
            <a:endParaRPr lang="sr-Latn-R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2654CD-A856-2EDA-4CB0-452204CBB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67F190-7B9B-68CE-89C1-039B6BBCD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54CE5-A3B8-4A5C-86AF-DE5EB016AB24}" type="slidenum">
              <a:rPr lang="sr-Latn-RS" smtClean="0"/>
              <a:t>‹#›</a:t>
            </a:fld>
            <a:endParaRPr lang="sr-Latn-RS" dirty="0"/>
          </a:p>
        </p:txBody>
      </p:sp>
      <p:sp>
        <p:nvSpPr>
          <p:cNvPr id="7" name="hrSlideMaster.Section HeaderHeader" descr=" "/>
          <p:cNvSpPr txBox="1"/>
          <p:nvPr userDrawn="1"/>
        </p:nvSpPr>
        <p:spPr>
          <a:xfrm>
            <a:off x="0" y="0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hr-HR" sz="850" b="0" i="0" u="none" baseline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 </a:t>
            </a:r>
            <a:endParaRPr lang="hr-HR" sz="850" b="0" i="0" u="none" baseline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6196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7D629-75E8-118F-8FF0-357A05061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93B9DB-BD48-72A8-C193-2F899D4E9C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AEE5AA-4F68-2CBB-48C3-389CA34844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D3B5E9-5C79-5AB7-FBFF-351CEE3AC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2D3A3-2495-4222-BA94-6F00DEBA89A2}" type="datetimeFigureOut">
              <a:rPr lang="sr-Latn-RS" smtClean="0"/>
              <a:t>17.10.2024.</a:t>
            </a:fld>
            <a:endParaRPr lang="sr-Latn-R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5634A2-2655-69C3-3438-D7DB4537F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1804FF-1572-CD94-DF76-B14BDF27D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54CE5-A3B8-4A5C-86AF-DE5EB016AB24}" type="slidenum">
              <a:rPr lang="sr-Latn-RS" smtClean="0"/>
              <a:t>‹#›</a:t>
            </a:fld>
            <a:endParaRPr lang="sr-Latn-RS" dirty="0"/>
          </a:p>
        </p:txBody>
      </p:sp>
      <p:sp>
        <p:nvSpPr>
          <p:cNvPr id="8" name="hrSlideMaster.Two ContentHeader" descr=" "/>
          <p:cNvSpPr txBox="1"/>
          <p:nvPr userDrawn="1"/>
        </p:nvSpPr>
        <p:spPr>
          <a:xfrm>
            <a:off x="0" y="0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hr-HR" sz="850" b="0" i="0" u="none" baseline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 </a:t>
            </a:r>
            <a:endParaRPr lang="hr-HR" sz="850" b="0" i="0" u="none" baseline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7075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F4711-8CB0-0C81-9E88-51C451341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482E6F-9988-5D78-0FF4-55CB17467B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3A5C92-9458-FE2F-7EFF-DA5F34987F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5F0804-3A6E-2FF4-6F12-93B65331B8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10A668-73FE-9F25-E11A-2923A06D75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40CC42-B948-B29C-AAA8-65D717AF2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2D3A3-2495-4222-BA94-6F00DEBA89A2}" type="datetimeFigureOut">
              <a:rPr lang="sr-Latn-RS" smtClean="0"/>
              <a:t>17.10.2024.</a:t>
            </a:fld>
            <a:endParaRPr lang="sr-Latn-R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1463B5-012F-E1C8-60A5-F2C8583E5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B74F0A-842B-9678-3C8A-B824AC97C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54CE5-A3B8-4A5C-86AF-DE5EB016AB24}" type="slidenum">
              <a:rPr lang="sr-Latn-RS" smtClean="0"/>
              <a:t>‹#›</a:t>
            </a:fld>
            <a:endParaRPr lang="sr-Latn-RS" dirty="0"/>
          </a:p>
        </p:txBody>
      </p:sp>
      <p:sp>
        <p:nvSpPr>
          <p:cNvPr id="10" name="hrSlideMaster.ComparisonHeader" descr=" "/>
          <p:cNvSpPr txBox="1"/>
          <p:nvPr userDrawn="1"/>
        </p:nvSpPr>
        <p:spPr>
          <a:xfrm>
            <a:off x="0" y="0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hr-HR" sz="850" b="0" i="0" u="none" baseline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 </a:t>
            </a:r>
            <a:endParaRPr lang="hr-HR" sz="850" b="0" i="0" u="none" baseline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9239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8694AA-23F3-2D1A-5BBA-A9B8BB244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31712F-AF53-0EA8-742F-C8722390E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2D3A3-2495-4222-BA94-6F00DEBA89A2}" type="datetimeFigureOut">
              <a:rPr lang="sr-Latn-RS" smtClean="0"/>
              <a:t>17.10.2024.</a:t>
            </a:fld>
            <a:endParaRPr lang="sr-Latn-R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B57923-4ADE-4F08-C97A-C9982B1C8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884637-0163-E8B1-3CEC-9383BB548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54CE5-A3B8-4A5C-86AF-DE5EB016AB24}" type="slidenum">
              <a:rPr lang="sr-Latn-RS" smtClean="0"/>
              <a:t>‹#›</a:t>
            </a:fld>
            <a:endParaRPr lang="sr-Latn-RS" dirty="0"/>
          </a:p>
        </p:txBody>
      </p:sp>
      <p:sp>
        <p:nvSpPr>
          <p:cNvPr id="6" name="hrSlideMaster.Title OnlyHeader" descr=" "/>
          <p:cNvSpPr txBox="1"/>
          <p:nvPr userDrawn="1"/>
        </p:nvSpPr>
        <p:spPr>
          <a:xfrm>
            <a:off x="0" y="0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hr-HR" sz="850" b="0" i="0" u="none" baseline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 </a:t>
            </a:r>
            <a:endParaRPr lang="hr-HR" sz="850" b="0" i="0" u="none" baseline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203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FC35AD-0CEC-D1EA-97AA-420754219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2D3A3-2495-4222-BA94-6F00DEBA89A2}" type="datetimeFigureOut">
              <a:rPr lang="sr-Latn-RS" smtClean="0"/>
              <a:t>17.10.2024.</a:t>
            </a:fld>
            <a:endParaRPr lang="sr-Latn-R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A6516A-1823-CD49-5C84-115149308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446C4A-934A-41E5-1F32-D122936E6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54CE5-A3B8-4A5C-86AF-DE5EB016AB24}" type="slidenum">
              <a:rPr lang="sr-Latn-RS" smtClean="0"/>
              <a:t>‹#›</a:t>
            </a:fld>
            <a:endParaRPr lang="sr-Latn-RS" dirty="0"/>
          </a:p>
        </p:txBody>
      </p:sp>
      <p:sp>
        <p:nvSpPr>
          <p:cNvPr id="5" name="hrSlideMaster.BlankHeader" descr=" "/>
          <p:cNvSpPr txBox="1"/>
          <p:nvPr userDrawn="1"/>
        </p:nvSpPr>
        <p:spPr>
          <a:xfrm>
            <a:off x="0" y="0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hr-HR" sz="850" b="0" i="0" u="none" baseline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 </a:t>
            </a:r>
            <a:endParaRPr lang="hr-HR" sz="850" b="0" i="0" u="none" baseline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154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46CC0-98ED-0258-FFD1-28CFDB103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0D187A-6FEC-700D-8655-1720D26847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9AB9E5-B4C4-3254-EE5A-5B60FC5D28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47528D-037D-29CF-7A55-88D244DEB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2D3A3-2495-4222-BA94-6F00DEBA89A2}" type="datetimeFigureOut">
              <a:rPr lang="sr-Latn-RS" smtClean="0"/>
              <a:t>17.10.2024.</a:t>
            </a:fld>
            <a:endParaRPr lang="sr-Latn-R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2FCFD7-384B-9BEF-9A68-CA62D35C2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DD5B1D-C9EE-4164-975A-43AC7AD1DC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54CE5-A3B8-4A5C-86AF-DE5EB016AB24}" type="slidenum">
              <a:rPr lang="sr-Latn-RS" smtClean="0"/>
              <a:t>‹#›</a:t>
            </a:fld>
            <a:endParaRPr lang="sr-Latn-RS" dirty="0"/>
          </a:p>
        </p:txBody>
      </p:sp>
      <p:sp>
        <p:nvSpPr>
          <p:cNvPr id="8" name="hrSlideMaster.Content with CaptionHeader" descr=" "/>
          <p:cNvSpPr txBox="1"/>
          <p:nvPr userDrawn="1"/>
        </p:nvSpPr>
        <p:spPr>
          <a:xfrm>
            <a:off x="0" y="0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hr-HR" sz="850" b="0" i="0" u="none" baseline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 </a:t>
            </a:r>
            <a:endParaRPr lang="hr-HR" sz="850" b="0" i="0" u="none" baseline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5921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A8CFE5-F882-1FC4-0BDC-1F8EBFE30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7F152E-C164-5D74-446C-AB2959B9B3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R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7A6F76-98D5-0BBE-2D80-744FFBE632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A5D646-31FB-12EB-BB44-7E9C8000A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2D3A3-2495-4222-BA94-6F00DEBA89A2}" type="datetimeFigureOut">
              <a:rPr lang="sr-Latn-RS" smtClean="0"/>
              <a:t>17.10.2024.</a:t>
            </a:fld>
            <a:endParaRPr lang="sr-Latn-R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707879-E5CE-6393-E985-D909CAAAD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D7E253-21DD-3562-C744-07B7A618D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54CE5-A3B8-4A5C-86AF-DE5EB016AB24}" type="slidenum">
              <a:rPr lang="sr-Latn-RS" smtClean="0"/>
              <a:t>‹#›</a:t>
            </a:fld>
            <a:endParaRPr lang="sr-Latn-RS" dirty="0"/>
          </a:p>
        </p:txBody>
      </p:sp>
      <p:sp>
        <p:nvSpPr>
          <p:cNvPr id="8" name="hrSlideMaster.Picture with CaptionHeader" descr=" "/>
          <p:cNvSpPr txBox="1"/>
          <p:nvPr userDrawn="1"/>
        </p:nvSpPr>
        <p:spPr>
          <a:xfrm>
            <a:off x="0" y="0"/>
            <a:ext cx="12192000" cy="22313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hr-HR" sz="850" b="0" i="0" u="none" baseline="0" smtClean="0">
                <a:solidFill>
                  <a:srgbClr val="000000"/>
                </a:solidFill>
                <a:latin typeface="Microsoft Sans Serif" panose="020B0604020202020204" pitchFamily="34" charset="0"/>
              </a:rPr>
              <a:t> </a:t>
            </a:r>
            <a:endParaRPr lang="hr-HR" sz="850" b="0" i="0" u="none" baseline="0">
              <a:solidFill>
                <a:srgbClr val="000000"/>
              </a:solidFill>
              <a:latin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223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74CC1B-F5D1-F1FF-1806-773910F84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875625-61BC-8013-E17A-18903B3E5A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319991-8D7F-FB5B-9F4E-AF95E54930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62D3A3-2495-4222-BA94-6F00DEBA89A2}" type="datetimeFigureOut">
              <a:rPr lang="sr-Latn-RS" smtClean="0"/>
              <a:t>17.10.2024.</a:t>
            </a:fld>
            <a:endParaRPr lang="sr-Latn-R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B1E9B0-F9FB-57E4-1691-E337D64360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R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0D8A3-4D48-5AB9-EC1E-5AE2CEEF92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754CE5-A3B8-4A5C-86AF-DE5EB016AB24}" type="slidenum">
              <a:rPr lang="sr-Latn-RS" smtClean="0"/>
              <a:t>‹#›</a:t>
            </a:fld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942763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9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6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3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17.png"/><Relationship Id="rId4" Type="http://schemas.openxmlformats.org/officeDocument/2006/relationships/image" Target="../media/image14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8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1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C4118B3-B070-601E-B7CC-79D87283DE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3361001"/>
              </p:ext>
            </p:extLst>
          </p:nvPr>
        </p:nvGraphicFramePr>
        <p:xfrm>
          <a:off x="3101788" y="328455"/>
          <a:ext cx="9090212" cy="61947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588">
                  <a:extLst>
                    <a:ext uri="{9D8B030D-6E8A-4147-A177-3AD203B41FA5}">
                      <a16:colId xmlns:a16="http://schemas.microsoft.com/office/drawing/2014/main" val="4233672614"/>
                    </a:ext>
                  </a:extLst>
                </a:gridCol>
                <a:gridCol w="8425706">
                  <a:extLst>
                    <a:ext uri="{9D8B030D-6E8A-4147-A177-3AD203B41FA5}">
                      <a16:colId xmlns:a16="http://schemas.microsoft.com/office/drawing/2014/main" val="776555463"/>
                    </a:ext>
                  </a:extLst>
                </a:gridCol>
                <a:gridCol w="305918">
                  <a:extLst>
                    <a:ext uri="{9D8B030D-6E8A-4147-A177-3AD203B41FA5}">
                      <a16:colId xmlns:a16="http://schemas.microsoft.com/office/drawing/2014/main" val="599816651"/>
                    </a:ext>
                  </a:extLst>
                </a:gridCol>
              </a:tblGrid>
              <a:tr h="3741521">
                <a:tc>
                  <a:txBody>
                    <a:bodyPr/>
                    <a:lstStyle/>
                    <a:p>
                      <a:pPr algn="r"/>
                      <a:endParaRPr lang="sr-Latn-RS" sz="36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r-Latn-RS" sz="3600" dirty="0" smtClean="0">
                        <a:solidFill>
                          <a:schemeClr val="tx2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algn="ctr"/>
                      <a:endParaRPr lang="sr-Latn-RS" sz="3600" dirty="0" smtClean="0">
                        <a:solidFill>
                          <a:schemeClr val="tx2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algn="ctr"/>
                      <a:endParaRPr lang="sr-Latn-RS" sz="3600" dirty="0" smtClean="0">
                        <a:solidFill>
                          <a:schemeClr val="tx2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algn="ctr"/>
                      <a:r>
                        <a:rPr lang="sr-Latn-RS" sz="45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</a:rPr>
                        <a:t>Hiperinflacija solarnih </a:t>
                      </a:r>
                      <a:r>
                        <a:rPr lang="hr-HR" sz="4500" noProof="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</a:rPr>
                        <a:t>elektrana</a:t>
                      </a:r>
                      <a:r>
                        <a:rPr lang="sr-Latn-RS" sz="45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</a:rPr>
                        <a:t>,</a:t>
                      </a:r>
                    </a:p>
                    <a:p>
                      <a:pPr algn="ctr"/>
                      <a:r>
                        <a:rPr lang="hr-HR" sz="4500" noProof="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</a:rPr>
                        <a:t>izazovi</a:t>
                      </a:r>
                      <a:r>
                        <a:rPr lang="sr-Latn-RS" sz="45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</a:rPr>
                        <a:t> i </a:t>
                      </a:r>
                      <a:r>
                        <a:rPr lang="hr-HR" sz="4500" noProof="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</a:rPr>
                        <a:t>rješenja</a:t>
                      </a:r>
                      <a:endParaRPr lang="hr-HR" sz="4500" noProof="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sr-Latn-RS" sz="36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0746108"/>
                  </a:ext>
                </a:extLst>
              </a:tr>
              <a:tr h="442872">
                <a:tc>
                  <a:txBody>
                    <a:bodyPr/>
                    <a:lstStyle/>
                    <a:p>
                      <a:pPr algn="r"/>
                      <a:endParaRPr lang="sr-Latn-RS" sz="11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sr-Latn-RS" sz="11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sr-Latn-RS" sz="20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2418965"/>
                  </a:ext>
                </a:extLst>
              </a:tr>
              <a:tr h="2010322">
                <a:tc>
                  <a:txBody>
                    <a:bodyPr/>
                    <a:lstStyle/>
                    <a:p>
                      <a:pPr algn="r"/>
                      <a:endParaRPr lang="sr-Latn-RS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hr-HR" sz="1800" kern="1200" dirty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lang="hr-HR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Anton Marušić, dipl. ing. el.</a:t>
                      </a:r>
                    </a:p>
                    <a:p>
                      <a:pPr algn="r"/>
                      <a:r>
                        <a:rPr lang="hr-HR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HEP ODS d.o.o.</a:t>
                      </a:r>
                    </a:p>
                    <a:p>
                      <a:pPr algn="r"/>
                      <a:r>
                        <a:rPr lang="hr-HR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DP Elektra Zagreb</a:t>
                      </a:r>
                    </a:p>
                    <a:p>
                      <a:pPr algn="r"/>
                      <a:r>
                        <a:rPr lang="hr-HR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Direktor distribucijskog područja</a:t>
                      </a:r>
                    </a:p>
                    <a:p>
                      <a:pPr algn="r"/>
                      <a:r>
                        <a:rPr lang="hr-HR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j-lt"/>
                          <a:ea typeface="+mn-ea"/>
                          <a:cs typeface="+mn-cs"/>
                        </a:rPr>
                        <a:t>predsjednik HO CIRED, Hrvatska</a:t>
                      </a:r>
                      <a:endParaRPr lang="sr-Latn-RS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sr-Latn-R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853893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878388" cy="686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242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38150"/>
            <a:ext cx="12192000" cy="59817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115569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 flipH="1">
            <a:off x="4477476" y="2909083"/>
            <a:ext cx="2766287" cy="1839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Table 10"/>
          <p:cNvGraphicFramePr>
            <a:graphicFrameLocks noGrp="1"/>
          </p:cNvGraphicFramePr>
          <p:nvPr>
            <p:extLst/>
          </p:nvPr>
        </p:nvGraphicFramePr>
        <p:xfrm>
          <a:off x="1012658" y="923215"/>
          <a:ext cx="2971800" cy="2667000"/>
        </p:xfrm>
        <a:graphic>
          <a:graphicData uri="http://schemas.openxmlformats.org/drawingml/2006/table">
            <a:tbl>
              <a:tblPr/>
              <a:tblGrid>
                <a:gridCol w="1651000">
                  <a:extLst>
                    <a:ext uri="{9D8B030D-6E8A-4147-A177-3AD203B41FA5}">
                      <a16:colId xmlns:a16="http://schemas.microsoft.com/office/drawing/2014/main" val="2084617113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912696799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hr-HR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Datum-vrijeme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hr-HR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vrijemeOpis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7E4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019830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27.5.2024 05:00:00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vedro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287383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27.5.2024 06:00:00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vedro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792227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27.5.2024 07:00:00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vedro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096974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27.5.2024 08:00:00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vedro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176886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27.5.2024 09:00:00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umjereno oblačno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662224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27.5.2024 10:00:00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pretežno vedro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208005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27.5.2024 11:00:00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umjereno oblačno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972515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27.5.2024 12:00:00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pretežno oblačno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327944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27.5.2024 13:00:00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pretežno oblačno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543676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27.5.2024 14:00:00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pretežno oblačno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882894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27.5.2024 15:00:00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pretežno oblačno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993315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27.5.2024 16:00:00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pretežno oblačno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5776764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hr-H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27.5.2024 17:00:00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r-HR" sz="11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pretežno oblačno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6924112"/>
                  </a:ext>
                </a:extLst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820152" y="1683701"/>
            <a:ext cx="3356811" cy="2406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pic>
        <p:nvPicPr>
          <p:cNvPr id="16" name="Content Placeholder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288297"/>
            <a:ext cx="5336864" cy="254202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63543" y="4280014"/>
            <a:ext cx="5386164" cy="2550309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820151" y="2788767"/>
            <a:ext cx="3356811" cy="2406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9" name="Oval 18"/>
          <p:cNvSpPr/>
          <p:nvPr/>
        </p:nvSpPr>
        <p:spPr>
          <a:xfrm>
            <a:off x="1538379" y="5129165"/>
            <a:ext cx="1607157" cy="1235540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rgbClr val="FFFF00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8139591" y="5129165"/>
            <a:ext cx="1607157" cy="1235540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rgbClr val="FFFF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465" y="430890"/>
            <a:ext cx="12223465" cy="3849124"/>
          </a:xfrm>
          <a:prstGeom prst="rect">
            <a:avLst/>
          </a:prstGeom>
        </p:spPr>
      </p:pic>
      <p:cxnSp>
        <p:nvCxnSpPr>
          <p:cNvPr id="21" name="Straight Arrow Connector 20"/>
          <p:cNvCxnSpPr/>
          <p:nvPr/>
        </p:nvCxnSpPr>
        <p:spPr>
          <a:xfrm flipV="1">
            <a:off x="7006856" y="843416"/>
            <a:ext cx="3030279" cy="8402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6226346" y="2697791"/>
            <a:ext cx="3736361" cy="45448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7156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250"/>
                            </p:stCondLst>
                            <p:childTnLst>
                              <p:par>
                                <p:cTn id="5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8" grpId="0" animBg="1"/>
      <p:bldP spid="19" grpId="0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1155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7A4545-974F-163E-4230-6B7F49490C6C}"/>
              </a:ext>
            </a:extLst>
          </p:cNvPr>
          <p:cNvSpPr txBox="1"/>
          <p:nvPr/>
        </p:nvSpPr>
        <p:spPr>
          <a:xfrm>
            <a:off x="1844644" y="125576"/>
            <a:ext cx="88571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Tehnički </a:t>
            </a:r>
            <a:r>
              <a:rPr lang="hr-HR" sz="3600" b="1" dirty="0">
                <a:solidFill>
                  <a:schemeClr val="bg1"/>
                </a:solidFill>
                <a:latin typeface="Arial Narrow" panose="020B0606020202030204" pitchFamily="34" charset="0"/>
              </a:rPr>
              <a:t>izazovi za HEP </a:t>
            </a:r>
            <a:r>
              <a:rPr lang="hr-HR" sz="3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ODS – kontrola napona</a:t>
            </a:r>
            <a:endParaRPr lang="hr-HR" sz="36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sr-Latn-RS" sz="36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072" y="125576"/>
            <a:ext cx="1167630" cy="87136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523"/>
          <a:stretch/>
        </p:blipFill>
        <p:spPr>
          <a:xfrm>
            <a:off x="229318" y="1"/>
            <a:ext cx="1124721" cy="111556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018" y="1122519"/>
            <a:ext cx="12097982" cy="604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6741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914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1" cy="517550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118883"/>
            <a:ext cx="12192000" cy="27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2230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11556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072" y="125576"/>
            <a:ext cx="1167630" cy="87136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523"/>
          <a:stretch/>
        </p:blipFill>
        <p:spPr>
          <a:xfrm>
            <a:off x="229318" y="1"/>
            <a:ext cx="1124721" cy="111556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47A4545-974F-163E-4230-6B7F49490C6C}"/>
              </a:ext>
            </a:extLst>
          </p:cNvPr>
          <p:cNvSpPr txBox="1"/>
          <p:nvPr/>
        </p:nvSpPr>
        <p:spPr>
          <a:xfrm>
            <a:off x="1844644" y="253167"/>
            <a:ext cx="88571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Tehnički </a:t>
            </a:r>
            <a:r>
              <a:rPr lang="hr-HR" sz="3600" b="1" dirty="0">
                <a:solidFill>
                  <a:schemeClr val="bg1"/>
                </a:solidFill>
                <a:latin typeface="Arial Narrow" panose="020B0606020202030204" pitchFamily="34" charset="0"/>
              </a:rPr>
              <a:t>izazovi za HEP </a:t>
            </a:r>
            <a:r>
              <a:rPr lang="hr-HR" sz="3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ODS – kontrola napona</a:t>
            </a:r>
            <a:endParaRPr lang="hr-HR" sz="36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sr-Latn-RS" sz="36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9" name="Picture 8"/>
          <p:cNvPicPr/>
          <p:nvPr/>
        </p:nvPicPr>
        <p:blipFill>
          <a:blip r:embed="rId6"/>
          <a:stretch>
            <a:fillRect/>
          </a:stretch>
        </p:blipFill>
        <p:spPr>
          <a:xfrm>
            <a:off x="6416753" y="1107112"/>
            <a:ext cx="5760720" cy="304863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16753" y="4155747"/>
            <a:ext cx="5789172" cy="35795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1788" y="1107112"/>
            <a:ext cx="6428541" cy="575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3333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838" y="1122518"/>
            <a:ext cx="10190261" cy="546608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11888"/>
            <a:ext cx="12192000" cy="574611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11556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072" y="125576"/>
            <a:ext cx="1167630" cy="87136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523"/>
          <a:stretch/>
        </p:blipFill>
        <p:spPr>
          <a:xfrm>
            <a:off x="229318" y="1"/>
            <a:ext cx="1124721" cy="111556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47A4545-974F-163E-4230-6B7F49490C6C}"/>
              </a:ext>
            </a:extLst>
          </p:cNvPr>
          <p:cNvSpPr txBox="1"/>
          <p:nvPr/>
        </p:nvSpPr>
        <p:spPr>
          <a:xfrm>
            <a:off x="1844644" y="253167"/>
            <a:ext cx="88571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Tehnički </a:t>
            </a:r>
            <a:r>
              <a:rPr lang="hr-HR" sz="3600" b="1" dirty="0">
                <a:solidFill>
                  <a:schemeClr val="bg1"/>
                </a:solidFill>
                <a:latin typeface="Arial Narrow" panose="020B0606020202030204" pitchFamily="34" charset="0"/>
              </a:rPr>
              <a:t>izazovi za HEP </a:t>
            </a:r>
            <a:r>
              <a:rPr lang="hr-HR" sz="36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ODS – lokacije elektrana</a:t>
            </a:r>
            <a:endParaRPr lang="hr-HR" sz="36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sr-Latn-RS" sz="36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17336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569573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97743" y="427810"/>
            <a:ext cx="6194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 smtClean="0">
                <a:solidFill>
                  <a:schemeClr val="tx2">
                    <a:lumMod val="50000"/>
                  </a:schemeClr>
                </a:solidFill>
              </a:rPr>
              <a:t>Proračun kreiran na osnovu tri seta informacija</a:t>
            </a:r>
            <a:endParaRPr lang="hr-HR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4" name="Elbow Connector 3"/>
          <p:cNvCxnSpPr/>
          <p:nvPr/>
        </p:nvCxnSpPr>
        <p:spPr>
          <a:xfrm flipV="1">
            <a:off x="4860760" y="1455821"/>
            <a:ext cx="2827421" cy="505326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Elbow Connector 6"/>
          <p:cNvCxnSpPr/>
          <p:nvPr/>
        </p:nvCxnSpPr>
        <p:spPr>
          <a:xfrm flipV="1">
            <a:off x="4880814" y="3436211"/>
            <a:ext cx="2827421" cy="505326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Elbow Connector 7"/>
          <p:cNvCxnSpPr/>
          <p:nvPr/>
        </p:nvCxnSpPr>
        <p:spPr>
          <a:xfrm flipV="1">
            <a:off x="4447676" y="5987715"/>
            <a:ext cx="3240505" cy="505327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133346" y="1190963"/>
            <a:ext cx="26108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chemeClr val="tx2">
                    <a:lumMod val="50000"/>
                  </a:schemeClr>
                </a:solidFill>
              </a:rPr>
              <a:t>Pronalazak strujnog kruga i SN trafostanice za odabrano obračunsko mjerno mjesto</a:t>
            </a:r>
            <a:endParaRPr lang="hr-HR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133346" y="2896478"/>
            <a:ext cx="26108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solidFill>
                  <a:schemeClr val="tx2">
                    <a:lumMod val="50000"/>
                  </a:schemeClr>
                </a:solidFill>
              </a:rPr>
              <a:t>Prikaz postojećih i budućih elektrana s njihovom instaliranom proizvodnom snagom. Prikaz ostalih potrošača i njihove snage u strujnom krugu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133346" y="5526050"/>
            <a:ext cx="26108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solidFill>
                  <a:schemeClr val="tx2">
                    <a:lumMod val="50000"/>
                  </a:schemeClr>
                </a:solidFill>
              </a:rPr>
              <a:t>Naponska analiza postojećih elektrana na strujnom krugu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43691" y="2495006"/>
            <a:ext cx="5316583" cy="1867988"/>
          </a:xfrm>
          <a:prstGeom prst="roundRect">
            <a:avLst/>
          </a:prstGeom>
          <a:solidFill>
            <a:schemeClr val="accent1">
              <a:lumMod val="50000"/>
              <a:alpha val="0"/>
            </a:schemeClr>
          </a:solidFill>
          <a:effectLst>
            <a:glow rad="127000">
              <a:schemeClr val="accent1">
                <a:alpha val="84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06838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1" grpId="0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12181976" cy="34718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64794" y="4341535"/>
            <a:ext cx="26108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chemeClr val="accent1">
                    <a:lumMod val="50000"/>
                  </a:schemeClr>
                </a:solidFill>
              </a:rPr>
              <a:t>Podaci o lokaciji odabranog obračunskog mjernog mjesta</a:t>
            </a:r>
            <a:endParaRPr lang="hr-H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4853" y="1227221"/>
            <a:ext cx="3729789" cy="2021305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1949116" y="3248526"/>
            <a:ext cx="12031" cy="878306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4235116" y="1227221"/>
            <a:ext cx="2286000" cy="2021305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5325980" y="3248526"/>
            <a:ext cx="12031" cy="878306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098757" y="4346501"/>
            <a:ext cx="26108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chemeClr val="accent1">
                    <a:lumMod val="50000"/>
                  </a:schemeClr>
                </a:solidFill>
              </a:rPr>
              <a:t>Broj aktivnih elektrana i njihova instalirana snaga na strujnom krugu </a:t>
            </a:r>
            <a:endParaRPr lang="hr-H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388641" y="4362497"/>
            <a:ext cx="26108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chemeClr val="tx2">
                    <a:lumMod val="50000"/>
                  </a:schemeClr>
                </a:solidFill>
              </a:rPr>
              <a:t>Podaci o kupcima i njihovoj zakupljenoj snazi na strujnom krugu</a:t>
            </a:r>
            <a:endParaRPr lang="hr-HR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09610" y="4341535"/>
            <a:ext cx="26108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chemeClr val="accent1">
                    <a:lumMod val="50000"/>
                  </a:schemeClr>
                </a:solidFill>
              </a:rPr>
              <a:t>Broj planiranih elektrana i njihova planirana snaga na strujnom krugu </a:t>
            </a:r>
            <a:endParaRPr lang="hr-HR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709610" y="1347537"/>
            <a:ext cx="2286000" cy="1900989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7794458" y="3300806"/>
            <a:ext cx="6017" cy="826026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9232229" y="1347537"/>
            <a:ext cx="2342149" cy="1900989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10317078" y="3300806"/>
            <a:ext cx="6017" cy="826026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8955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8" grpId="0" animBg="1"/>
      <p:bldP spid="11" grpId="0"/>
      <p:bldP spid="13" grpId="0"/>
      <p:bldP spid="14" grpId="0"/>
      <p:bldP spid="16" grpId="0" animBg="1"/>
      <p:bldP spid="1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0462" y="1500371"/>
            <a:ext cx="5058108" cy="441710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11556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072" y="125576"/>
            <a:ext cx="1167630" cy="87136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523"/>
          <a:stretch/>
        </p:blipFill>
        <p:spPr>
          <a:xfrm>
            <a:off x="229318" y="1"/>
            <a:ext cx="1124721" cy="1115568"/>
          </a:xfrm>
          <a:prstGeom prst="rect">
            <a:avLst/>
          </a:prstGeom>
        </p:spPr>
      </p:pic>
      <p:sp>
        <p:nvSpPr>
          <p:cNvPr id="11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38DF745-7D3F-47F4-83A3-874385CFAA69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13" name="Title 1"/>
          <p:cNvSpPr txBox="1">
            <a:spLocks/>
          </p:cNvSpPr>
          <p:nvPr/>
        </p:nvSpPr>
        <p:spPr bwMode="auto">
          <a:xfrm>
            <a:off x="1264121" y="189693"/>
            <a:ext cx="11017797" cy="786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marR="0" lvl="0" algn="l" defTabSz="914400" rtl="0" eaLnBrk="1" fontAlgn="auto" latinLnBrk="0" hangingPunct="1">
              <a:lnSpc>
                <a:spcPts val="58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r-Latn-CS" altLang="sr-Latn-RS" sz="3600" b="1" dirty="0" smtClean="0">
                <a:solidFill>
                  <a:schemeClr val="bg1"/>
                </a:solidFill>
                <a:latin typeface="Arial Narrow" panose="020B0606020202030204" pitchFamily="34" charset="0"/>
                <a:ea typeface="+mn-ea"/>
                <a:cs typeface="+mn-cs"/>
              </a:rPr>
              <a:t>Nužni </a:t>
            </a:r>
            <a:r>
              <a:rPr lang="sr-Latn-CS" altLang="sr-Latn-RS" sz="3600" b="1" dirty="0">
                <a:solidFill>
                  <a:schemeClr val="bg1"/>
                </a:solidFill>
                <a:latin typeface="Arial Narrow" panose="020B0606020202030204" pitchFamily="34" charset="0"/>
                <a:ea typeface="+mn-ea"/>
                <a:cs typeface="+mn-cs"/>
              </a:rPr>
              <a:t>proračuni na niskom naponu…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790" y="1624646"/>
            <a:ext cx="3838733" cy="429282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33211" y="1164718"/>
            <a:ext cx="4434839" cy="5017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7412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318" y="1241145"/>
            <a:ext cx="11577637" cy="467736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11556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072" y="125576"/>
            <a:ext cx="1167630" cy="87136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523"/>
          <a:stretch/>
        </p:blipFill>
        <p:spPr>
          <a:xfrm>
            <a:off x="229318" y="1"/>
            <a:ext cx="1124721" cy="1115568"/>
          </a:xfrm>
          <a:prstGeom prst="rect">
            <a:avLst/>
          </a:prstGeom>
        </p:spPr>
      </p:pic>
      <p:sp>
        <p:nvSpPr>
          <p:cNvPr id="11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38DF745-7D3F-47F4-83A3-874385CFAA69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13" name="Title 1"/>
          <p:cNvSpPr txBox="1">
            <a:spLocks/>
          </p:cNvSpPr>
          <p:nvPr/>
        </p:nvSpPr>
        <p:spPr bwMode="auto">
          <a:xfrm>
            <a:off x="1264121" y="189693"/>
            <a:ext cx="11017797" cy="786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marR="0" lvl="0" algn="l" defTabSz="914400" rtl="0" eaLnBrk="1" fontAlgn="auto" latinLnBrk="0" hangingPunct="1">
              <a:lnSpc>
                <a:spcPts val="58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r-Latn-CS" altLang="sr-Latn-RS" sz="3600" b="1" dirty="0" smtClean="0">
                <a:solidFill>
                  <a:schemeClr val="bg1"/>
                </a:solidFill>
                <a:latin typeface="Arial Narrow" panose="020B0606020202030204" pitchFamily="34" charset="0"/>
                <a:ea typeface="+mn-ea"/>
                <a:cs typeface="+mn-cs"/>
              </a:rPr>
              <a:t>Spremnici energije – baterijski sustavi</a:t>
            </a:r>
            <a:endParaRPr lang="sr-Latn-CS" altLang="sr-Latn-RS" sz="3600" b="1" dirty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9563100" y="2078578"/>
            <a:ext cx="1485900" cy="2815891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7765" y="1122519"/>
            <a:ext cx="10981581" cy="5490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2848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11556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072" y="125576"/>
            <a:ext cx="1167630" cy="87136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523"/>
          <a:stretch/>
        </p:blipFill>
        <p:spPr>
          <a:xfrm>
            <a:off x="229318" y="1"/>
            <a:ext cx="1124721" cy="1115568"/>
          </a:xfrm>
          <a:prstGeom prst="rect">
            <a:avLst/>
          </a:prstGeom>
        </p:spPr>
      </p:pic>
      <p:sp>
        <p:nvSpPr>
          <p:cNvPr id="11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38DF745-7D3F-47F4-83A3-874385CFAA69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13" name="Title 1"/>
          <p:cNvSpPr txBox="1">
            <a:spLocks/>
          </p:cNvSpPr>
          <p:nvPr/>
        </p:nvSpPr>
        <p:spPr bwMode="auto">
          <a:xfrm>
            <a:off x="1264121" y="189693"/>
            <a:ext cx="11017797" cy="786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marR="0" lvl="0" algn="l" defTabSz="914400" rtl="0" eaLnBrk="1" fontAlgn="auto" latinLnBrk="0" hangingPunct="1">
              <a:lnSpc>
                <a:spcPts val="58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sr-Latn-CS" altLang="sr-Latn-RS" sz="3600" b="1" dirty="0" err="1" smtClean="0">
                <a:solidFill>
                  <a:schemeClr val="bg1"/>
                </a:solidFill>
                <a:latin typeface="Arial Narrow" panose="020B0606020202030204" pitchFamily="34" charset="0"/>
                <a:ea typeface="+mn-ea"/>
                <a:cs typeface="+mn-cs"/>
              </a:rPr>
              <a:t>Promjena</a:t>
            </a:r>
            <a:r>
              <a:rPr lang="sr-Latn-CS" altLang="sr-Latn-RS" sz="3600" b="1" dirty="0" smtClean="0">
                <a:solidFill>
                  <a:schemeClr val="bg1"/>
                </a:solidFill>
                <a:latin typeface="Arial Narrow" panose="020B0606020202030204" pitchFamily="34" charset="0"/>
                <a:ea typeface="+mn-ea"/>
                <a:cs typeface="+mn-cs"/>
              </a:rPr>
              <a:t> tarifnih modela?</a:t>
            </a:r>
            <a:endParaRPr lang="sr-Latn-CS" altLang="sr-Latn-RS" sz="3600" b="1" dirty="0">
              <a:solidFill>
                <a:schemeClr val="bg1"/>
              </a:solidFill>
              <a:latin typeface="Arial Narrow" panose="020B0606020202030204" pitchFamily="34" charset="0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" y="1305260"/>
            <a:ext cx="12077700" cy="42762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226" y="1166194"/>
            <a:ext cx="10960660" cy="548033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4495800" y="1305259"/>
            <a:ext cx="635000" cy="1435100"/>
          </a:xfrm>
          <a:prstGeom prst="ellipse">
            <a:avLst/>
          </a:prstGeom>
          <a:gradFill>
            <a:gsLst>
              <a:gs pos="20000">
                <a:schemeClr val="accent1">
                  <a:lumMod val="5000"/>
                  <a:lumOff val="95000"/>
                  <a:alpha val="16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5" name="Oval 14"/>
          <p:cNvSpPr/>
          <p:nvPr/>
        </p:nvSpPr>
        <p:spPr>
          <a:xfrm>
            <a:off x="5245100" y="1546559"/>
            <a:ext cx="635000" cy="1435100"/>
          </a:xfrm>
          <a:prstGeom prst="ellipse">
            <a:avLst/>
          </a:prstGeom>
          <a:gradFill>
            <a:gsLst>
              <a:gs pos="20000">
                <a:schemeClr val="accent1">
                  <a:lumMod val="5000"/>
                  <a:lumOff val="95000"/>
                  <a:alpha val="16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6" name="Oval 15"/>
          <p:cNvSpPr/>
          <p:nvPr/>
        </p:nvSpPr>
        <p:spPr>
          <a:xfrm>
            <a:off x="5778500" y="2651515"/>
            <a:ext cx="635000" cy="1435100"/>
          </a:xfrm>
          <a:prstGeom prst="ellipse">
            <a:avLst/>
          </a:prstGeom>
          <a:gradFill>
            <a:gsLst>
              <a:gs pos="20000">
                <a:schemeClr val="accent1">
                  <a:lumMod val="5000"/>
                  <a:lumOff val="95000"/>
                  <a:alpha val="16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8" name="Oval 17"/>
          <p:cNvSpPr/>
          <p:nvPr/>
        </p:nvSpPr>
        <p:spPr>
          <a:xfrm>
            <a:off x="6946900" y="2022809"/>
            <a:ext cx="1095307" cy="2063806"/>
          </a:xfrm>
          <a:prstGeom prst="ellipse">
            <a:avLst/>
          </a:prstGeom>
          <a:gradFill>
            <a:gsLst>
              <a:gs pos="20000">
                <a:schemeClr val="accent1">
                  <a:lumMod val="5000"/>
                  <a:lumOff val="95000"/>
                  <a:alpha val="16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199854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 animBg="1"/>
      <p:bldP spid="15" grpId="0" animBg="1"/>
      <p:bldP spid="16" grpId="0" animBg="1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1155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7A4545-974F-163E-4230-6B7F49490C6C}"/>
              </a:ext>
            </a:extLst>
          </p:cNvPr>
          <p:cNvSpPr txBox="1"/>
          <p:nvPr/>
        </p:nvSpPr>
        <p:spPr>
          <a:xfrm>
            <a:off x="1900517" y="349623"/>
            <a:ext cx="88571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3600" b="1" dirty="0">
                <a:solidFill>
                  <a:schemeClr val="bg1"/>
                </a:solidFill>
                <a:latin typeface="Arial Narrow" panose="020B0606020202030204" pitchFamily="34" charset="0"/>
              </a:rPr>
              <a:t>Uvod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260D3F3-8D0F-C45B-0CFE-B952AFCE0B10}"/>
              </a:ext>
            </a:extLst>
          </p:cNvPr>
          <p:cNvSpPr txBox="1"/>
          <p:nvPr/>
        </p:nvSpPr>
        <p:spPr>
          <a:xfrm>
            <a:off x="466232" y="2280116"/>
            <a:ext cx="115644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endParaRPr lang="sr-Latn-RS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hr-HR" sz="2400" dirty="0" smtClean="0"/>
              <a:t>Utjecaj </a:t>
            </a:r>
            <a:r>
              <a:rPr lang="hr-HR" sz="2400" dirty="0" err="1"/>
              <a:t>solara</a:t>
            </a:r>
            <a:r>
              <a:rPr lang="hr-HR" sz="2400" dirty="0"/>
              <a:t> na distribucijsku mrežu</a:t>
            </a:r>
          </a:p>
          <a:p>
            <a:pPr marL="742950" lvl="1" indent="-285750">
              <a:buClr>
                <a:schemeClr val="tx2"/>
              </a:buClr>
              <a:buFont typeface="Courier New" panose="02070309020205020404" pitchFamily="49" charset="0"/>
              <a:buChar char="o"/>
            </a:pPr>
            <a:r>
              <a:rPr lang="hr-HR" dirty="0" smtClean="0"/>
              <a:t>Promjene u </a:t>
            </a:r>
            <a:r>
              <a:rPr lang="hr-HR" dirty="0" smtClean="0"/>
              <a:t>dnevnim </a:t>
            </a:r>
            <a:r>
              <a:rPr lang="hr-HR" dirty="0" smtClean="0"/>
              <a:t>dijagramima opterećenja.</a:t>
            </a:r>
          </a:p>
          <a:p>
            <a:pPr marL="742950" lvl="1" indent="-285750">
              <a:buClr>
                <a:schemeClr val="tx2"/>
              </a:buClr>
              <a:buFont typeface="Courier New" panose="02070309020205020404" pitchFamily="49" charset="0"/>
              <a:buChar char="o"/>
            </a:pPr>
            <a:r>
              <a:rPr lang="hr-HR" dirty="0" smtClean="0"/>
              <a:t>Utjecaj meteoroloških čimbenika.</a:t>
            </a:r>
            <a:endParaRPr lang="hr-HR" dirty="0"/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endParaRPr lang="sr-Latn-RS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072" y="125576"/>
            <a:ext cx="1167630" cy="87136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523"/>
          <a:stretch/>
        </p:blipFill>
        <p:spPr>
          <a:xfrm>
            <a:off x="229318" y="1"/>
            <a:ext cx="1124721" cy="111556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260D3F3-8D0F-C45B-0CFE-B952AFCE0B10}"/>
              </a:ext>
            </a:extLst>
          </p:cNvPr>
          <p:cNvSpPr txBox="1"/>
          <p:nvPr/>
        </p:nvSpPr>
        <p:spPr>
          <a:xfrm>
            <a:off x="466232" y="1102739"/>
            <a:ext cx="115644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endParaRPr lang="sr-Latn-RS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hr-HR" sz="2400" dirty="0" smtClean="0"/>
              <a:t>Stanje distribucijske mreže Republike Hrvatske</a:t>
            </a:r>
          </a:p>
          <a:p>
            <a:pPr marL="742950" lvl="1" indent="-285750">
              <a:buClr>
                <a:schemeClr val="tx2"/>
              </a:buClr>
              <a:buFont typeface="Courier New" panose="02070309020205020404" pitchFamily="49" charset="0"/>
              <a:buChar char="o"/>
            </a:pPr>
            <a:r>
              <a:rPr lang="hr-HR" dirty="0" smtClean="0"/>
              <a:t>Integracija obnovljivih izvora energije u distribucijsku mrežu.</a:t>
            </a:r>
          </a:p>
          <a:p>
            <a:pPr marL="742950" lvl="1" indent="-285750">
              <a:buClr>
                <a:schemeClr val="tx2"/>
              </a:buClr>
              <a:buFont typeface="Courier New" panose="02070309020205020404" pitchFamily="49" charset="0"/>
              <a:buChar char="o"/>
            </a:pPr>
            <a:r>
              <a:rPr lang="pl-PL" dirty="0" smtClean="0"/>
              <a:t>Dominacija malih solarnih elektrana i regionalne razlike.</a:t>
            </a:r>
          </a:p>
          <a:p>
            <a:pPr lvl="1">
              <a:buClr>
                <a:schemeClr val="tx2"/>
              </a:buClr>
            </a:pPr>
            <a:endParaRPr lang="hr-H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60D3F3-8D0F-C45B-0CFE-B952AFCE0B10}"/>
              </a:ext>
            </a:extLst>
          </p:cNvPr>
          <p:cNvSpPr txBox="1"/>
          <p:nvPr/>
        </p:nvSpPr>
        <p:spPr>
          <a:xfrm>
            <a:off x="466232" y="3500931"/>
            <a:ext cx="1156447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endParaRPr lang="hr-HR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hr-HR" sz="2400" dirty="0"/>
              <a:t>Tehnički izazovi za HEP ODS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hr-HR" dirty="0"/>
              <a:t>Povišeni naponi, ograničeni </a:t>
            </a:r>
            <a:r>
              <a:rPr lang="hr-HR" dirty="0" smtClean="0"/>
              <a:t>kapaciteti, buduće elektrane.</a:t>
            </a:r>
            <a:endParaRPr lang="hr-HR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hr-HR" dirty="0"/>
              <a:t>Tehnološke inovacije za rješavanje </a:t>
            </a:r>
            <a:r>
              <a:rPr lang="hr-HR" dirty="0" smtClean="0"/>
              <a:t>izazova.</a:t>
            </a:r>
            <a:endParaRPr lang="hr-HR" dirty="0"/>
          </a:p>
          <a:p>
            <a:pPr>
              <a:buClr>
                <a:schemeClr val="tx2"/>
              </a:buClr>
            </a:pPr>
            <a:endParaRPr lang="hr-HR" dirty="0" smtClean="0"/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endParaRPr lang="sr-Latn-RS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60D3F3-8D0F-C45B-0CFE-B952AFCE0B10}"/>
              </a:ext>
            </a:extLst>
          </p:cNvPr>
          <p:cNvSpPr txBox="1"/>
          <p:nvPr/>
        </p:nvSpPr>
        <p:spPr>
          <a:xfrm>
            <a:off x="466232" y="4652897"/>
            <a:ext cx="1156447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endParaRPr lang="hr-HR" dirty="0" smtClean="0"/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r>
              <a:rPr lang="hr-HR" sz="2400" dirty="0"/>
              <a:t>Zaključak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hr-HR" dirty="0" smtClean="0"/>
              <a:t>Budućnosti  distribucijskog sustava.</a:t>
            </a:r>
            <a:endParaRPr lang="hr-HR" dirty="0"/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hr-HR" dirty="0"/>
              <a:t>Potreba za naprednim tehnologijama upravljanja </a:t>
            </a:r>
            <a:r>
              <a:rPr lang="hr-HR" dirty="0" smtClean="0"/>
              <a:t>mrežom.</a:t>
            </a:r>
            <a:endParaRPr lang="hr-HR" dirty="0"/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endParaRPr lang="hr-HR" dirty="0">
              <a:solidFill>
                <a:srgbClr val="FF0000"/>
              </a:solidFill>
            </a:endParaRPr>
          </a:p>
          <a:p>
            <a:pPr marL="285750" indent="-285750">
              <a:buClr>
                <a:schemeClr val="tx2"/>
              </a:buClr>
              <a:buFont typeface="Wingdings" panose="05000000000000000000" pitchFamily="2" charset="2"/>
              <a:buChar char="§"/>
            </a:pPr>
            <a:endParaRPr lang="sr-Latn-RS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0627" y="1451584"/>
            <a:ext cx="4796383" cy="4796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3407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7" grpId="0"/>
      <p:bldP spid="8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927" y="1115569"/>
            <a:ext cx="11639397" cy="581969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11556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072" y="125576"/>
            <a:ext cx="1167630" cy="87136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523"/>
          <a:stretch/>
        </p:blipFill>
        <p:spPr>
          <a:xfrm>
            <a:off x="229318" y="1"/>
            <a:ext cx="1124721" cy="111556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90769" y="216207"/>
            <a:ext cx="1101046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sz="2800" dirty="0">
                <a:solidFill>
                  <a:schemeClr val="tx2"/>
                </a:solidFill>
                <a:latin typeface="Aniron" panose="02000607000000020002" pitchFamily="2" charset="0"/>
              </a:rPr>
              <a:t>D</a:t>
            </a:r>
            <a:r>
              <a:rPr lang="hr-HR" sz="2800" dirty="0" smtClean="0">
                <a:solidFill>
                  <a:schemeClr val="tx2"/>
                </a:solidFill>
                <a:latin typeface="Aniron" panose="02000607000000020002" pitchFamily="2" charset="0"/>
              </a:rPr>
              <a:t>nevna proizvodnja</a:t>
            </a:r>
          </a:p>
          <a:p>
            <a:pPr algn="ctr"/>
            <a:r>
              <a:rPr lang="hr-HR" sz="2800" dirty="0" smtClean="0">
                <a:solidFill>
                  <a:schemeClr val="tx2"/>
                </a:solidFill>
                <a:latin typeface="Aniron" panose="02000607000000020002" pitchFamily="2" charset="0"/>
              </a:rPr>
              <a:t> Distribuiranih izvora energije</a:t>
            </a:r>
            <a:endParaRPr lang="hr-HR" sz="2800" dirty="0">
              <a:solidFill>
                <a:schemeClr val="tx2"/>
              </a:solidFill>
              <a:latin typeface="Aniron" panose="02000607000000020002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927" y="1115569"/>
            <a:ext cx="11623363" cy="581168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927" y="1111560"/>
            <a:ext cx="11639397" cy="581970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5130176" y="4205585"/>
            <a:ext cx="15888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r-HR" sz="54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2022</a:t>
            </a:r>
            <a:endParaRPr lang="en-US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130176" y="3505000"/>
            <a:ext cx="15888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r-HR" sz="54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2023</a:t>
            </a:r>
            <a:endParaRPr lang="en-US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354014" y="3559745"/>
            <a:ext cx="15888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r-HR" sz="5400" b="0" cap="none" spc="0" dirty="0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2024</a:t>
            </a:r>
            <a:endParaRPr lang="en-US" sz="5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751354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C4118B3-B070-601E-B7CC-79D87283DE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487716"/>
              </p:ext>
            </p:extLst>
          </p:nvPr>
        </p:nvGraphicFramePr>
        <p:xfrm>
          <a:off x="3101788" y="328455"/>
          <a:ext cx="9090211" cy="61947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977">
                  <a:extLst>
                    <a:ext uri="{9D8B030D-6E8A-4147-A177-3AD203B41FA5}">
                      <a16:colId xmlns:a16="http://schemas.microsoft.com/office/drawing/2014/main" val="2829756724"/>
                    </a:ext>
                  </a:extLst>
                </a:gridCol>
                <a:gridCol w="8613663">
                  <a:extLst>
                    <a:ext uri="{9D8B030D-6E8A-4147-A177-3AD203B41FA5}">
                      <a16:colId xmlns:a16="http://schemas.microsoft.com/office/drawing/2014/main" val="776555463"/>
                    </a:ext>
                  </a:extLst>
                </a:gridCol>
                <a:gridCol w="216571">
                  <a:extLst>
                    <a:ext uri="{9D8B030D-6E8A-4147-A177-3AD203B41FA5}">
                      <a16:colId xmlns:a16="http://schemas.microsoft.com/office/drawing/2014/main" val="599816651"/>
                    </a:ext>
                  </a:extLst>
                </a:gridCol>
              </a:tblGrid>
              <a:tr h="3741521">
                <a:tc>
                  <a:txBody>
                    <a:bodyPr/>
                    <a:lstStyle/>
                    <a:p>
                      <a:pPr algn="r"/>
                      <a:endParaRPr lang="sr-Latn-RS" sz="36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r-Latn-RS" sz="3600" dirty="0" smtClean="0">
                        <a:solidFill>
                          <a:schemeClr val="tx2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algn="ctr"/>
                      <a:endParaRPr lang="sr-Latn-RS" sz="3600" dirty="0" smtClean="0">
                        <a:solidFill>
                          <a:schemeClr val="tx2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algn="ctr"/>
                      <a:endParaRPr lang="sr-Latn-RS" sz="3600" dirty="0" smtClean="0">
                        <a:solidFill>
                          <a:schemeClr val="tx2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algn="ctr"/>
                      <a:r>
                        <a:rPr lang="sr-Latn-RS" sz="45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</a:rPr>
                        <a:t>Pitanja?</a:t>
                      </a:r>
                    </a:p>
                    <a:p>
                      <a:pPr algn="r"/>
                      <a:endParaRPr lang="sr-Latn-RS" sz="3600" dirty="0" smtClean="0">
                        <a:solidFill>
                          <a:schemeClr val="tx2"/>
                        </a:solidFill>
                        <a:latin typeface="Arial Narrow" panose="020B0606020202030204" pitchFamily="34" charset="0"/>
                      </a:endParaRPr>
                    </a:p>
                    <a:p>
                      <a:pPr algn="r"/>
                      <a:r>
                        <a:rPr lang="sr-Latn-RS" sz="36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</a:rPr>
                        <a:t>HVALA </a:t>
                      </a:r>
                      <a:r>
                        <a:rPr lang="sr-Latn-RS" sz="3600" dirty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</a:rPr>
                        <a:t>NA PAŽNJI!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sr-Latn-RS" sz="36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0746108"/>
                  </a:ext>
                </a:extLst>
              </a:tr>
              <a:tr h="442872">
                <a:tc>
                  <a:txBody>
                    <a:bodyPr/>
                    <a:lstStyle/>
                    <a:p>
                      <a:pPr algn="r"/>
                      <a:endParaRPr lang="sr-Latn-RS" sz="11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sr-Latn-RS" sz="11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sr-Latn-RS" sz="20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2418965"/>
                  </a:ext>
                </a:extLst>
              </a:tr>
              <a:tr h="2010322">
                <a:tc>
                  <a:txBody>
                    <a:bodyPr/>
                    <a:lstStyle/>
                    <a:p>
                      <a:pPr algn="l"/>
                      <a:endParaRPr lang="sr-Latn-RS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hr-HR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Anton Marušić, dipl. ing. el.</a:t>
                      </a:r>
                    </a:p>
                    <a:p>
                      <a:pPr algn="r"/>
                      <a:r>
                        <a:rPr lang="hr-HR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HEP ODS d.o.o.</a:t>
                      </a:r>
                    </a:p>
                    <a:p>
                      <a:pPr algn="r"/>
                      <a:r>
                        <a:rPr lang="hr-HR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DP Elektra Zagreb</a:t>
                      </a:r>
                    </a:p>
                    <a:p>
                      <a:pPr algn="r"/>
                      <a:r>
                        <a:rPr lang="hr-HR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Direktor distribucijskog područja</a:t>
                      </a:r>
                    </a:p>
                    <a:p>
                      <a:pPr algn="r"/>
                      <a:r>
                        <a:rPr lang="hr-HR" sz="18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predsjednik HO CIRED, Hrvatska</a:t>
                      </a:r>
                      <a:endParaRPr lang="sr-Latn-RS" sz="18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sr-Latn-RS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853893"/>
                  </a:ext>
                </a:extLst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809"/>
            <a:ext cx="2878388" cy="6868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6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1155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7A4545-974F-163E-4230-6B7F49490C6C}"/>
              </a:ext>
            </a:extLst>
          </p:cNvPr>
          <p:cNvSpPr txBox="1"/>
          <p:nvPr/>
        </p:nvSpPr>
        <p:spPr>
          <a:xfrm>
            <a:off x="1456404" y="165945"/>
            <a:ext cx="92453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r-HR" sz="2400" dirty="0" smtClean="0"/>
              <a:t> </a:t>
            </a:r>
            <a:r>
              <a:rPr lang="hr-HR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Pregled trenutne integracije obnovljivih izvora </a:t>
            </a:r>
            <a:r>
              <a:rPr lang="hr-HR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energije</a:t>
            </a:r>
          </a:p>
          <a:p>
            <a:pPr algn="ctr"/>
            <a:r>
              <a:rPr lang="hr-HR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hr-HR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u distribucijsku mrežu</a:t>
            </a:r>
            <a:endParaRPr lang="sr-Latn-RS" sz="2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072" y="125576"/>
            <a:ext cx="1167630" cy="87136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523"/>
          <a:stretch/>
        </p:blipFill>
        <p:spPr>
          <a:xfrm>
            <a:off x="229318" y="1"/>
            <a:ext cx="1124721" cy="111556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356969"/>
            <a:ext cx="12192000" cy="212160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6911" y="3597203"/>
            <a:ext cx="12192000" cy="221747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1678" y="1281514"/>
            <a:ext cx="10868025" cy="543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9311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11556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7A4545-974F-163E-4230-6B7F49490C6C}"/>
              </a:ext>
            </a:extLst>
          </p:cNvPr>
          <p:cNvSpPr txBox="1"/>
          <p:nvPr/>
        </p:nvSpPr>
        <p:spPr>
          <a:xfrm>
            <a:off x="1679990" y="326950"/>
            <a:ext cx="8857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Dominacija </a:t>
            </a:r>
            <a:r>
              <a:rPr lang="pl-PL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malih solarnih elektrana i regionalne razlike</a:t>
            </a:r>
            <a:endParaRPr lang="sr-Latn-RS" sz="2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072" y="125576"/>
            <a:ext cx="1167630" cy="87136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523"/>
          <a:stretch/>
        </p:blipFill>
        <p:spPr>
          <a:xfrm>
            <a:off x="229318" y="1"/>
            <a:ext cx="1124721" cy="11155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5308" y="1241145"/>
            <a:ext cx="11801384" cy="549274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1678" y="1122519"/>
            <a:ext cx="10442606" cy="5616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457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11556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072" y="125576"/>
            <a:ext cx="1167630" cy="87136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523"/>
          <a:stretch/>
        </p:blipFill>
        <p:spPr>
          <a:xfrm>
            <a:off x="229318" y="1"/>
            <a:ext cx="1124721" cy="111556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47A4545-974F-163E-4230-6B7F49490C6C}"/>
              </a:ext>
            </a:extLst>
          </p:cNvPr>
          <p:cNvSpPr txBox="1"/>
          <p:nvPr/>
        </p:nvSpPr>
        <p:spPr>
          <a:xfrm>
            <a:off x="1679990" y="326950"/>
            <a:ext cx="8857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Dominacija </a:t>
            </a:r>
            <a:r>
              <a:rPr lang="pl-PL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malih solarnih elektrana i regionalne razlike</a:t>
            </a:r>
            <a:endParaRPr lang="sr-Latn-RS" sz="2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4763" y="1241145"/>
            <a:ext cx="11862474" cy="532972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54039" y="1241145"/>
            <a:ext cx="10011001" cy="5485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7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356" y="1918766"/>
            <a:ext cx="11077531" cy="369018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356" y="1924509"/>
            <a:ext cx="11077575" cy="36861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11556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072" y="125576"/>
            <a:ext cx="1167630" cy="87136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523"/>
          <a:stretch/>
        </p:blipFill>
        <p:spPr>
          <a:xfrm>
            <a:off x="229318" y="1"/>
            <a:ext cx="1124721" cy="111556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47A4545-974F-163E-4230-6B7F49490C6C}"/>
              </a:ext>
            </a:extLst>
          </p:cNvPr>
          <p:cNvSpPr txBox="1"/>
          <p:nvPr/>
        </p:nvSpPr>
        <p:spPr>
          <a:xfrm>
            <a:off x="2344454" y="201403"/>
            <a:ext cx="8857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Promjene </a:t>
            </a:r>
            <a:r>
              <a:rPr lang="hr-HR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u </a:t>
            </a:r>
            <a:r>
              <a:rPr lang="hr-HR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dnevnim </a:t>
            </a:r>
            <a:r>
              <a:rPr lang="hr-HR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dijagramima opterećenja</a:t>
            </a:r>
            <a:endParaRPr lang="sr-Latn-RS" sz="2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5673" y="1386681"/>
            <a:ext cx="10500099" cy="524321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5717" y="1396410"/>
            <a:ext cx="10519586" cy="525294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65462" y="1396411"/>
            <a:ext cx="10500097" cy="5243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2296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4769" y="1027263"/>
            <a:ext cx="12301538" cy="59340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11556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072" y="125576"/>
            <a:ext cx="999744" cy="74607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523"/>
          <a:stretch/>
        </p:blipFill>
        <p:spPr>
          <a:xfrm>
            <a:off x="229318" y="1"/>
            <a:ext cx="1124721" cy="11155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7A4545-974F-163E-4230-6B7F49490C6C}"/>
              </a:ext>
            </a:extLst>
          </p:cNvPr>
          <p:cNvSpPr txBox="1"/>
          <p:nvPr/>
        </p:nvSpPr>
        <p:spPr>
          <a:xfrm>
            <a:off x="1997204" y="253731"/>
            <a:ext cx="8857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Utjecaj meteoroloških čimbenika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1421" y="1659017"/>
            <a:ext cx="2911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r-HR" dirty="0" smtClean="0">
                <a:solidFill>
                  <a:schemeClr val="bg1"/>
                </a:solidFill>
              </a:rPr>
              <a:t>Pogonski podaci – 27.5.2024.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5919537" y="3037806"/>
            <a:ext cx="1359568" cy="85543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7194884" y="2349011"/>
            <a:ext cx="1419727" cy="3112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960894" y="1659017"/>
            <a:ext cx="3901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chemeClr val="bg1"/>
                </a:solidFill>
              </a:rPr>
              <a:t>Stvaranje naoblake na sjeveru Hrvatske</a:t>
            </a:r>
            <a:endParaRPr lang="hr-HR" dirty="0">
              <a:solidFill>
                <a:schemeClr val="bg1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92273" y="2098353"/>
            <a:ext cx="807355" cy="6477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21146" y="3973815"/>
            <a:ext cx="774854" cy="774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9637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79534"/>
            <a:ext cx="12182475" cy="58674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11556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072" y="125576"/>
            <a:ext cx="1167630" cy="87136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523"/>
          <a:stretch/>
        </p:blipFill>
        <p:spPr>
          <a:xfrm>
            <a:off x="229318" y="1"/>
            <a:ext cx="1124721" cy="111556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19834" y="2278830"/>
            <a:ext cx="9606534" cy="3202178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sp>
        <p:nvSpPr>
          <p:cNvPr id="9" name="Oval 8"/>
          <p:cNvSpPr/>
          <p:nvPr/>
        </p:nvSpPr>
        <p:spPr>
          <a:xfrm>
            <a:off x="5919537" y="1376743"/>
            <a:ext cx="1359568" cy="312821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1341120" y="4451789"/>
            <a:ext cx="908786" cy="98491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555956" y="1753309"/>
            <a:ext cx="4505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chemeClr val="bg1"/>
                </a:solidFill>
              </a:rPr>
              <a:t>Brzo stvaranje </a:t>
            </a:r>
            <a:r>
              <a:rPr lang="hr-HR" dirty="0" err="1" smtClean="0">
                <a:solidFill>
                  <a:schemeClr val="bg1"/>
                </a:solidFill>
              </a:rPr>
              <a:t>ljetnjog</a:t>
            </a:r>
            <a:r>
              <a:rPr lang="hr-HR" dirty="0" smtClean="0">
                <a:solidFill>
                  <a:schemeClr val="bg1"/>
                </a:solidFill>
              </a:rPr>
              <a:t> </a:t>
            </a:r>
          </a:p>
          <a:p>
            <a:r>
              <a:rPr lang="hr-HR" dirty="0" smtClean="0">
                <a:solidFill>
                  <a:schemeClr val="bg1"/>
                </a:solidFill>
              </a:rPr>
              <a:t>nevremena i naoblake</a:t>
            </a:r>
            <a:endParaRPr lang="hr-HR" dirty="0">
              <a:solidFill>
                <a:schemeClr val="bg1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44683" y="1289375"/>
            <a:ext cx="774854" cy="77485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06929" y="2464680"/>
            <a:ext cx="807355" cy="6477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0" y="5481008"/>
            <a:ext cx="4295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chemeClr val="bg1"/>
                </a:solidFill>
              </a:rPr>
              <a:t>Glavni „krivac” </a:t>
            </a:r>
            <a:r>
              <a:rPr lang="hr-HR" dirty="0" smtClean="0">
                <a:solidFill>
                  <a:schemeClr val="bg1"/>
                </a:solidFill>
              </a:rPr>
              <a:t>SE - </a:t>
            </a:r>
            <a:r>
              <a:rPr lang="hr-HR" dirty="0" smtClean="0">
                <a:solidFill>
                  <a:schemeClr val="bg1"/>
                </a:solidFill>
              </a:rPr>
              <a:t>9,9MW  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47A4545-974F-163E-4230-6B7F49490C6C}"/>
              </a:ext>
            </a:extLst>
          </p:cNvPr>
          <p:cNvSpPr txBox="1"/>
          <p:nvPr/>
        </p:nvSpPr>
        <p:spPr>
          <a:xfrm>
            <a:off x="1997204" y="253731"/>
            <a:ext cx="88571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Utjecaj meteoroloških čimbenika</a:t>
            </a:r>
            <a:endParaRPr lang="hr-HR" sz="2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sr-Latn-RS" sz="2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26407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111556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3072" y="125576"/>
            <a:ext cx="1167630" cy="87136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0523"/>
          <a:stretch/>
        </p:blipFill>
        <p:spPr>
          <a:xfrm>
            <a:off x="229318" y="1"/>
            <a:ext cx="1124721" cy="1115568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5098443" y="4969058"/>
            <a:ext cx="2142112" cy="1254460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rgbClr val="FFFF0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6635048" y="4174974"/>
            <a:ext cx="1419727" cy="794084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8298598" y="3528643"/>
            <a:ext cx="36495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 smtClean="0">
                <a:solidFill>
                  <a:schemeClr val="bg1"/>
                </a:solidFill>
              </a:rPr>
              <a:t>Vidimo utjecaj ovog efekta i na sučelju s prijenosnom mrežom.</a:t>
            </a:r>
            <a:endParaRPr lang="hr-HR" dirty="0">
              <a:solidFill>
                <a:schemeClr val="bg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5415087" y="2523120"/>
            <a:ext cx="1251009" cy="794788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>
              <a:solidFill>
                <a:srgbClr val="FFFF00"/>
              </a:solidFill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6752492" y="3016738"/>
            <a:ext cx="1450209" cy="414589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47A4545-974F-163E-4230-6B7F49490C6C}"/>
              </a:ext>
            </a:extLst>
          </p:cNvPr>
          <p:cNvSpPr txBox="1"/>
          <p:nvPr/>
        </p:nvSpPr>
        <p:spPr>
          <a:xfrm>
            <a:off x="1997204" y="253731"/>
            <a:ext cx="88571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Utjecaj meteoroloških čimbenika</a:t>
            </a:r>
            <a:endParaRPr lang="hr-HR" sz="2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endParaRPr lang="sr-Latn-RS" sz="24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416963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3803</TotalTime>
  <Words>407</Words>
  <Application>Microsoft Office PowerPoint</Application>
  <PresentationFormat>Widescreen</PresentationFormat>
  <Paragraphs>124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Aniron</vt:lpstr>
      <vt:lpstr>Arial</vt:lpstr>
      <vt:lpstr>Arial Narrow</vt:lpstr>
      <vt:lpstr>Calibri</vt:lpstr>
      <vt:lpstr>Calibri Light</vt:lpstr>
      <vt:lpstr>Courier New</vt:lpstr>
      <vt:lpstr>Microsoft Sans Serif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Maja Muftić Dedović</dc:creator>
  <cp:lastModifiedBy>Kristijan Frano Ćavar</cp:lastModifiedBy>
  <cp:revision>93</cp:revision>
  <dcterms:created xsi:type="dcterms:W3CDTF">2024-04-17T08:56:51Z</dcterms:created>
  <dcterms:modified xsi:type="dcterms:W3CDTF">2024-10-17T09:10:27Z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itusGUID">
    <vt:lpwstr>d4cf0a09-0719-4aed-bc75-bc992bc7fda4</vt:lpwstr>
  </property>
  <property fmtid="{D5CDD505-2E9C-101B-9397-08002B2CF9AE}" pid="3" name="KLASIFIKACIJA">
    <vt:lpwstr>NEKLASIFICIRANO</vt:lpwstr>
  </property>
</Properties>
</file>