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</p:sldMasterIdLst>
  <p:sldIdLst>
    <p:sldId id="256" r:id="rId2"/>
    <p:sldId id="258" r:id="rId3"/>
    <p:sldId id="259" r:id="rId4"/>
    <p:sldId id="271" r:id="rId5"/>
    <p:sldId id="260" r:id="rId6"/>
    <p:sldId id="261" r:id="rId7"/>
    <p:sldId id="262" r:id="rId8"/>
    <p:sldId id="263" r:id="rId9"/>
    <p:sldId id="272" r:id="rId10"/>
    <p:sldId id="273" r:id="rId11"/>
    <p:sldId id="274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1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A17A3-4209-4D61-B66A-1A66AC635A97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17104-7DFC-4B4D-8044-5C644C9D5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251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A17A3-4209-4D61-B66A-1A66AC635A97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17104-7DFC-4B4D-8044-5C644C9D5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947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A17A3-4209-4D61-B66A-1A66AC635A97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17104-7DFC-4B4D-8044-5C644C9D5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856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A17A3-4209-4D61-B66A-1A66AC635A97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17104-7DFC-4B4D-8044-5C644C9D575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19263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A17A3-4209-4D61-B66A-1A66AC635A97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17104-7DFC-4B4D-8044-5C644C9D5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8314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A17A3-4209-4D61-B66A-1A66AC635A97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17104-7DFC-4B4D-8044-5C644C9D5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644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A17A3-4209-4D61-B66A-1A66AC635A97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17104-7DFC-4B4D-8044-5C644C9D5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899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A17A3-4209-4D61-B66A-1A66AC635A97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17104-7DFC-4B4D-8044-5C644C9D5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084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A17A3-4209-4D61-B66A-1A66AC635A97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17104-7DFC-4B4D-8044-5C644C9D5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980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A17A3-4209-4D61-B66A-1A66AC635A97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17104-7DFC-4B4D-8044-5C644C9D5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562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A17A3-4209-4D61-B66A-1A66AC635A97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17104-7DFC-4B4D-8044-5C644C9D5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090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A17A3-4209-4D61-B66A-1A66AC635A97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17104-7DFC-4B4D-8044-5C644C9D5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325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A17A3-4209-4D61-B66A-1A66AC635A97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17104-7DFC-4B4D-8044-5C644C9D5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29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A17A3-4209-4D61-B66A-1A66AC635A97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17104-7DFC-4B4D-8044-5C644C9D5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668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A17A3-4209-4D61-B66A-1A66AC635A97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17104-7DFC-4B4D-8044-5C644C9D5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77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A17A3-4209-4D61-B66A-1A66AC635A97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17104-7DFC-4B4D-8044-5C644C9D5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34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A17A3-4209-4D61-B66A-1A66AC635A97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17104-7DFC-4B4D-8044-5C644C9D5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317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31A17A3-4209-4D61-B66A-1A66AC635A97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17104-7DFC-4B4D-8044-5C644C9D5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5340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2F8C7-5614-95BB-D0F5-8C88614ABB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1878509"/>
            <a:ext cx="8825658" cy="3329581"/>
          </a:xfrm>
        </p:spPr>
        <p:txBody>
          <a:bodyPr/>
          <a:lstStyle/>
          <a:p>
            <a:pPr algn="ctr"/>
            <a:r>
              <a:rPr lang="bs-Latn-BA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POTENCIJAL mHE ZA DEKARBONIZACIJU ELEKTROENERGETSKOG SEKTORA I ZA RAZVOJ PRIVREDE U BiH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428111-E6E2-2230-2879-DC80B0A45D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928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E3E30-DAF4-C9EC-13B2-8846FA6358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538C54-D820-6367-4646-D2B85D2C83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B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3D45FD-D62E-976D-690F-A03FE94A7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2299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942A7-5C24-8081-26A4-3F7B606E1D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9D858A-7804-A213-EE67-AF7CE3F4AC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B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70F6E2-65AA-A925-1529-2498175829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372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2AC27F0-B740-8712-1993-64553A9BF757}"/>
              </a:ext>
            </a:extLst>
          </p:cNvPr>
          <p:cNvSpPr txBox="1"/>
          <p:nvPr/>
        </p:nvSpPr>
        <p:spPr>
          <a:xfrm>
            <a:off x="3048740" y="1714515"/>
            <a:ext cx="6094520" cy="30176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s-Latn-BA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SIGURNOSNI ASPEKTI BENEFITA mHE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2.500 GWh proizvodnje iz mHE prestavlja 15% od sadašnje ukupnje proizvodnje u BiH.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bs-Latn-BA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Ova vremena nam pokazuju koliko je važno biti enegetski neovisan i koliko je svaki kilovat bitan.</a:t>
            </a:r>
          </a:p>
          <a:p>
            <a:pPr marL="457200">
              <a:lnSpc>
                <a:spcPct val="107000"/>
              </a:lnSpc>
            </a:pP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Uloga mHE u proteklom ratu je još jedan argument koji ide u prilog gradnji mHE.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802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6D9BC33-78D0-098D-8410-717D9C83937A}"/>
              </a:ext>
            </a:extLst>
          </p:cNvPr>
          <p:cNvSpPr txBox="1"/>
          <p:nvPr/>
        </p:nvSpPr>
        <p:spPr>
          <a:xfrm>
            <a:off x="3047260" y="837628"/>
            <a:ext cx="6094520" cy="5169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bs-Latn-BA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Primjeri nastalih šteta zabranom izgradnje mHE: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s-Latn-BA" sz="18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Zaustavljanja gradnje mHE Gorovnik ušće i Srijanski most na rijeci Neretvici: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bs-Latn-BA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Izgubi se: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>
              <a:lnSpc>
                <a:spcPct val="107000"/>
              </a:lnSpc>
              <a:spcAft>
                <a:spcPts val="800"/>
              </a:spcAft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Godišnja proizvodnja: 31 GWh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>
              <a:lnSpc>
                <a:spcPct val="107000"/>
              </a:lnSpc>
              <a:spcAft>
                <a:spcPts val="800"/>
              </a:spcAft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Smanjenje emisije CO2 za 23.250 tona za godinu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- 4,6-6,2 miliona € prihoda EPBiH za godinu od izvoza el.en. po sadašnjim cijenama (150-200€/MWh)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460.000-620.000 € prihoda lokalnoj zajednici </a:t>
            </a:r>
            <a:r>
              <a:rPr lang="bs-Latn-BA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(10% koncesione naknade za godinu  koju bi dala EPBiH lokalnoj zajednici)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Investicija cca 15 miliona KM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Uposlenih 200 radnika na 2 godine.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PDV-a 2,5 miliona KM: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6281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E3CDD8F-BEF4-86E7-4EFD-CF69B4FC6C9E}"/>
              </a:ext>
            </a:extLst>
          </p:cNvPr>
          <p:cNvSpPr txBox="1"/>
          <p:nvPr/>
        </p:nvSpPr>
        <p:spPr>
          <a:xfrm>
            <a:off x="2985117" y="2234129"/>
            <a:ext cx="6094520" cy="1389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</a:pPr>
            <a:r>
              <a:rPr lang="bs-Latn-BA" sz="2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Ovom zabranom se </a:t>
            </a:r>
            <a:r>
              <a:rPr lang="hr-BA" sz="2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dobilo</a:t>
            </a:r>
            <a:endParaRPr lang="hr-HR" sz="28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endParaRPr lang="hr-HR" sz="24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hr-H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- 0,(ništa) od </a:t>
            </a:r>
            <a:r>
              <a:rPr lang="bs-Latn-BA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svega nečega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8372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DE240C-3AD5-EAF9-ADA4-953F72711972}"/>
              </a:ext>
            </a:extLst>
          </p:cNvPr>
          <p:cNvSpPr txBox="1"/>
          <p:nvPr/>
        </p:nvSpPr>
        <p:spPr>
          <a:xfrm>
            <a:off x="3047260" y="1033323"/>
            <a:ext cx="6094520" cy="4975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s-Latn-BA" sz="24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Općinsko vijeće D. Vakuf donijelo odluku o zabrani gradnje mHE na području općine: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bs-Latn-BA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Izgubi se: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>
              <a:lnSpc>
                <a:spcPct val="107000"/>
              </a:lnSpc>
              <a:spcAft>
                <a:spcPts val="800"/>
              </a:spcAft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Izgradnja 5 mHE ukupne instalacije 20 MW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>
              <a:lnSpc>
                <a:spcPct val="107000"/>
              </a:lnSpc>
              <a:spcAft>
                <a:spcPts val="800"/>
              </a:spcAft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Godišnja proizvodnja: 86 GWh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>
              <a:lnSpc>
                <a:spcPct val="107000"/>
              </a:lnSpc>
              <a:spcAft>
                <a:spcPts val="800"/>
              </a:spcAft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Smanjenje emisije CO2 za 54.500 tona za godinu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>
              <a:lnSpc>
                <a:spcPct val="107000"/>
              </a:lnSpc>
              <a:spcAft>
                <a:spcPts val="800"/>
              </a:spcAft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- 26-35 miliona KM za godinu prihoda od izvoza el energije.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- 2,4-3,4 miliona KM prihoda lokalnoj zajednici </a:t>
            </a:r>
            <a:r>
              <a:rPr lang="bs-Latn-BA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(10% koncesione naknade za godinu  koju bi dao investitor lokalnoj zajednici, Budžet općine D. Vakuf 6,5 miliona KM.)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Investicija cca 90 miliona KM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Uposlenih 180 radnika na 5 godine.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PDV-a 3,1 miliona KM godišnje: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2013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2AD51CD-CCC8-0BCD-DC2C-C6CC938771D3}"/>
              </a:ext>
            </a:extLst>
          </p:cNvPr>
          <p:cNvSpPr txBox="1"/>
          <p:nvPr/>
        </p:nvSpPr>
        <p:spPr>
          <a:xfrm>
            <a:off x="3048740" y="2331783"/>
            <a:ext cx="6094520" cy="14549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</a:pPr>
            <a:r>
              <a:rPr lang="bs-Latn-BA" sz="2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Dobije se</a:t>
            </a:r>
          </a:p>
          <a:p>
            <a:pPr marL="457200">
              <a:lnSpc>
                <a:spcPct val="107000"/>
              </a:lnSpc>
            </a:pP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bs-Latn-BA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- 0, (ništa) od svega nečega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5432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05A32D0-3014-9265-595A-38B82BB1F8F8}"/>
              </a:ext>
            </a:extLst>
          </p:cNvPr>
          <p:cNvSpPr txBox="1"/>
          <p:nvPr/>
        </p:nvSpPr>
        <p:spPr>
          <a:xfrm>
            <a:off x="3048740" y="1588752"/>
            <a:ext cx="6317202" cy="3472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>
              <a:lnSpc>
                <a:spcPct val="107000"/>
              </a:lnSpc>
            </a:pPr>
            <a:r>
              <a:rPr lang="bs-Latn-BA" sz="2400" b="1" i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Poruka parlamentacima:</a:t>
            </a:r>
          </a:p>
          <a:p>
            <a:pPr marL="571500">
              <a:lnSpc>
                <a:spcPct val="107000"/>
              </a:lnSpc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 ne donosite zakon kojim se zabranjuje gradnja mHE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 napravite zakone takve da lokalna zajednica dobija cijelu koncesionu naknadu iz mHE, koja ne smije biti manja od 5%.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 prihodi iz mHE nakon isteka koncesione naknade idu u penzioni fond.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 lokalna zajednica odlučuje na koji će način koristiti raspoloživi resurs. </a:t>
            </a:r>
            <a:r>
              <a:rPr lang="bs-Latn-BA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(Sa usvajanjem ovog zakona oduzima se pravo lokalnoj zajednici da upravlja svojim resursom, za neke lokalne zajednice jedinim)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5613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01FB551-43D2-6127-E7CC-82C83A4BCDC6}"/>
              </a:ext>
            </a:extLst>
          </p:cNvPr>
          <p:cNvSpPr txBox="1"/>
          <p:nvPr/>
        </p:nvSpPr>
        <p:spPr>
          <a:xfrm>
            <a:off x="3048740" y="475146"/>
            <a:ext cx="6263936" cy="5611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>
              <a:lnSpc>
                <a:spcPct val="107000"/>
              </a:lnSpc>
            </a:pPr>
            <a:r>
              <a:rPr lang="bs-Latn-BA" sz="2400" b="1" i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Poruka nama svima:</a:t>
            </a:r>
          </a:p>
          <a:p>
            <a:pPr marL="571500">
              <a:lnSpc>
                <a:spcPct val="107000"/>
              </a:lnSpc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Nismo toliko bogati da se možemo odreći ovog resursa.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Imamo domaći resurs, domaće znanje, domaće investitore: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 trebaju nam nikakva zaduživanja.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Hajdemo pokrenuti investiciju od 2,5 milijarde KM,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Hajdemo zaposliti 7.500 radnika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Hajdemo smanjiti emiciju CO2 za 1.875.000 tona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Hajdemo izvesti </a:t>
            </a:r>
            <a:r>
              <a:rPr lang="bs-Latn-BA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cca milijardu </a:t>
            </a: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KM električne energije iz mHE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Hajdemo kompletnu koncesionu naknadu od mHE dati lokalnoj zajednici, da zadovoljimo i njihov interes.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Hamo graditi mHE tamo gdje je benefit od njih veći od benefita iskorištavanja vodotoka u druge svrhe.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Hajmo, na kraju, graditi solarne i vjetro elektrane i ispuniti svoju obavezu dekarbonizacije u elektroenergetskom sektoru.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 budimo prva država u svijetu koja će zabraniti gradnju mHE.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161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E08F16F-9A75-6F5B-9ADA-A6FA35761569}"/>
              </a:ext>
            </a:extLst>
          </p:cNvPr>
          <p:cNvSpPr txBox="1"/>
          <p:nvPr/>
        </p:nvSpPr>
        <p:spPr>
          <a:xfrm>
            <a:off x="3047259" y="740743"/>
            <a:ext cx="7050897" cy="4605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bs-Latn-BA" sz="2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mHE u BiH - Trenutno stanje i potencijal: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s-Latn-B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BiH izgrađeno 120 mHE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bs-Latn-B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2021 godini mHE su proizvele 734 GWh </a:t>
            </a:r>
            <a:r>
              <a:rPr lang="bs-Latn-BA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½ TE Gacko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hr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mHE u FBiH koje su u privatnom vlasništvu proizvele 240 GWh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hr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mHE u FBiH koje su u vlasništvu EPBiH  i EP HZHB proizvele 60 GWh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hr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mHE u RS 425 GWh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hr-B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Ukupno u BiH proizvedeno 17.055 GWh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hr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4,3% od ukupne proizvodnje električne energije u BiH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r-B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Dostupan potencijal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hr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500 objekata mHE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hr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Instalisana snaga 580 MW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hr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Godišnja proizvodnja 2.500 MWh =proizvodnji TE Kakanj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hr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15% od sadašnje ukupne proizvodnje u BiH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53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243A609-BA31-4890-A8E6-58F64CBB6707}"/>
              </a:ext>
            </a:extLst>
          </p:cNvPr>
          <p:cNvSpPr txBox="1"/>
          <p:nvPr/>
        </p:nvSpPr>
        <p:spPr>
          <a:xfrm>
            <a:off x="2976238" y="300574"/>
            <a:ext cx="6664911" cy="602748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457200">
              <a:lnSpc>
                <a:spcPct val="107000"/>
              </a:lnSpc>
            </a:pPr>
            <a:r>
              <a:rPr lang="bs-Latn-B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mHE u EVROPI - Trenutno stanje i potencijal: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bs-Latn-B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</a:t>
            </a: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Evropi izgrađeno 21.800 mHE  </a:t>
            </a:r>
          </a:p>
          <a:p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Slovenija cca. 400 mHE a površinom je dva puta manja od BiH.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Austrija 4.000 mHE (1,6puta veća od BiH),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Njemačka 7.000,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Švicarska 1.250,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Švedska 1.900,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Italija 2.700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Norveška 95% svje energije  proizvede iz hidro potencijala.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Evropi planirano: 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Austrija trenutno gradi desetak mHE, a planovi su im da do 2030, iz hidro potencijala ubace još 5,0 TWh električne energije. Dva puta više nego mi sa 500 mHE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Norveška ima u planu izgradnju 400 mHE odnosno 3,3 TWh 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 zemlje spadaju u sami vrh ekološki uređenih zemalja i služe nam kao primjer kako se koriste raspoloživi prirodni resursi.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One i jesu razvijene zato što znaju racionalno koristiti svoje prirodne resurse.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855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658080-7D50-C492-A968-0A2AB05276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429" y="0"/>
            <a:ext cx="97251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129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A317692-71CF-23E4-8431-338B903878AC}"/>
              </a:ext>
            </a:extLst>
          </p:cNvPr>
          <p:cNvSpPr txBox="1"/>
          <p:nvPr/>
        </p:nvSpPr>
        <p:spPr>
          <a:xfrm>
            <a:off x="2985117" y="423822"/>
            <a:ext cx="6094520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s-Latn-BA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bs-Latn-B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Benefite od mHE možemo posmatrati iz tri aspekta: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bs-Latn-B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EKOLOŠKI ASPEKTI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EKONOMSKI ASPEKTI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SIGURNOSNI ASPEKTI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bs-Latn-BA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EKOLOŠKI ASPEKTI BENEFITA mHE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mHE spadaju u obnovljive izvore električne energije sa minimalnim uticajem na okoliš.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Vijek trajanja mHE je do 100 godina a oprema je skoro 100% reciklažna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Proizvodnja iz mHE od 2.500 GWh</a:t>
            </a: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godi</a:t>
            </a:r>
            <a:r>
              <a:rPr lang="hr-BA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</a:t>
            </a:r>
            <a:r>
              <a:rPr lang="en-GB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nje</a:t>
            </a: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smanji emisiju CO2 za 1.875.000 tona</a:t>
            </a: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godi</a:t>
            </a:r>
            <a:r>
              <a:rPr lang="hr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</a:t>
            </a:r>
            <a:r>
              <a:rPr lang="en-GB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nje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Proizvodnja iz izgrađenih 120 mHE u 2021 godini, od 734 GWh, smanjila emisiju CO2 za 550.500 tona.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Izgradnjom 500 mHE zauzima se tek 2% ukupnih vodenih tokova u BiH.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609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F6926C3-78D2-3930-51E9-DE33DBADF577}"/>
              </a:ext>
            </a:extLst>
          </p:cNvPr>
          <p:cNvSpPr txBox="1"/>
          <p:nvPr/>
        </p:nvSpPr>
        <p:spPr>
          <a:xfrm>
            <a:off x="3047260" y="2129681"/>
            <a:ext cx="6094520" cy="2951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mHE se projektuju po svim standardima koji važe u Evropi. Na vodozahvatima se ostavljaju tzv. „riblje staze“ za migraciju riba, ekološki prihvatljiv proticaj (EPP) za očuvanje živog svijeta u vodotoku, se računa i obezbjeđuje na isti način kao i u svim evropskim državama.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Monitoring nad sprovođenjem svih aktivnosti vezanih za planiranje, projektovanje, gradnju i eksploataciju je zakonski uokviren isto ili slično kao i u Evropskim zemljama.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452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F12DE2-5DE9-A1A4-8BB1-6E3C06DEDBC5}"/>
              </a:ext>
            </a:extLst>
          </p:cNvPr>
          <p:cNvSpPr txBox="1"/>
          <p:nvPr/>
        </p:nvSpPr>
        <p:spPr>
          <a:xfrm>
            <a:off x="3048739" y="1160159"/>
            <a:ext cx="6414857" cy="47300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s-Latn-BA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EKONOMSKI ASPEKTI BENEFITA mHE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mHE su razvojna šansa za privredu BiH</a:t>
            </a:r>
          </a:p>
          <a:p>
            <a:pPr marL="457200">
              <a:lnSpc>
                <a:spcPct val="107000"/>
              </a:lnSpc>
            </a:pP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bs-Latn-B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500 mHE je investicija od 2,5 miliardi KM u periodu od 10 godina odnosno 250 miliona KM godišnje.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Koja to oblast privrede može ponuditi više?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bs-Latn-B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bs-Latn-B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500 mHE je 7.500 novih radnih mjesta </a:t>
            </a: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(Investicija od 100.000,00 KM, u ovoj oblasti, produkuje 2 direktna radna mjesta i najmanje još jedno indirektno. Ekonomisti dobro znaju šta donosi godišnja investicija od 250 miliona za godinu.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Koja to oblast privrede može ponuditi više.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828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09660FC-1265-7CA0-FC67-436B15A72C91}"/>
              </a:ext>
            </a:extLst>
          </p:cNvPr>
          <p:cNvSpPr txBox="1"/>
          <p:nvPr/>
        </p:nvSpPr>
        <p:spPr>
          <a:xfrm>
            <a:off x="3048740" y="160061"/>
            <a:ext cx="6094520" cy="6877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 gradnji mHE, 70-90 % investicije realiziju domaće firme, dok je za solar i vjetar taj udio jedva do 10%.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BiH jedina, osim Slovenije, na prostoru biše Jugoslavije, ima vlastiti dizajn i proizvodnju kompletne turbinske i hiromehaničke, elektroupravljačke opreme za mHE.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bs-Latn-BA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bs-Latn-BA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Austrija je izgradnjom 4.000 vlastitih mHE razvila desetak firmi iz ove oblasti koje sad plasiraj svoju opremu po cijelom svijetu.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bs-Latn-BA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Domaće kompanije su u BiH izgradile preko 50 objekata mHE i time stekle zavidne referense koje im omogućuju izlazak na Evropsko i svjesko tržište.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Proizvodnja 2.500 GWh iz mHE po sadašnjim cijenama (150-200 €/MWh)  je 750 mil-1,0 miliarde KM prihoda BiH od izvoza električne energije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bs-Latn-BA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Koja to privredna grana može slično ostvariti?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bs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mHE se grade na principu izgradi koristi i vrati, tako da nakon isteka koncesionog perioda, mHE postaju vlasništvo davaoca koncesije a prihodi od 750 mil-1,0 miliarde KM idu u budžete</a:t>
            </a:r>
            <a:r>
              <a:rPr lang="bs-Latn-BA" sz="18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>
              <a:lnSpc>
                <a:spcPct val="107000"/>
              </a:lnSpc>
              <a:spcAft>
                <a:spcPts val="800"/>
              </a:spcAft>
            </a:pP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Iskreno bih volio da idu u penzioni fond.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378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001E5-9093-321F-A251-430D0F3A33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F88E99-AB40-FD5A-E84C-C1B996F681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B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FC0BC6-5B89-7572-7A7D-F34FD98983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3813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123</TotalTime>
  <Words>1183</Words>
  <Application>Microsoft Office PowerPoint</Application>
  <PresentationFormat>Widescreen</PresentationFormat>
  <Paragraphs>122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Century Gothic</vt:lpstr>
      <vt:lpstr>Wingdings 3</vt:lpstr>
      <vt:lpstr>Ion</vt:lpstr>
      <vt:lpstr>POTENCIJAL mHE ZA DEKARBONIZACIJU ELEKTROENERGETSKOG SEKTORA I ZA RAZVOJ PRIVREDE U BiH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POTENCIJAL mHE ZA DEKARBONIZACIJU ELEKTROENERGETSKOG SEKTORA I ZA RAZVOJ PRIVREDE U BiH</dc:title>
  <dc:creator>Dzenan</dc:creator>
  <cp:lastModifiedBy>BH Komitet CIGRE</cp:lastModifiedBy>
  <cp:revision>6</cp:revision>
  <dcterms:created xsi:type="dcterms:W3CDTF">2022-06-23T14:30:28Z</dcterms:created>
  <dcterms:modified xsi:type="dcterms:W3CDTF">2022-06-24T05:56:52Z</dcterms:modified>
</cp:coreProperties>
</file>