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83" r:id="rId5"/>
    <p:sldId id="260" r:id="rId6"/>
    <p:sldId id="273" r:id="rId7"/>
    <p:sldId id="281" r:id="rId8"/>
    <p:sldId id="261" r:id="rId9"/>
    <p:sldId id="262" r:id="rId10"/>
    <p:sldId id="263" r:id="rId11"/>
    <p:sldId id="284" r:id="rId12"/>
    <p:sldId id="264" r:id="rId13"/>
    <p:sldId id="271" r:id="rId14"/>
    <p:sldId id="265" r:id="rId15"/>
    <p:sldId id="269" r:id="rId16"/>
    <p:sldId id="276" r:id="rId17"/>
    <p:sldId id="274" r:id="rId18"/>
    <p:sldId id="277" r:id="rId19"/>
    <p:sldId id="272" r:id="rId20"/>
    <p:sldId id="291" r:id="rId21"/>
    <p:sldId id="292" r:id="rId22"/>
    <p:sldId id="280" r:id="rId23"/>
    <p:sldId id="293" r:id="rId24"/>
    <p:sldId id="278" r:id="rId25"/>
    <p:sldId id="279" r:id="rId26"/>
    <p:sldId id="266" r:id="rId27"/>
    <p:sldId id="267" r:id="rId28"/>
    <p:sldId id="285" r:id="rId29"/>
    <p:sldId id="286" r:id="rId30"/>
  </p:sldIdLst>
  <p:sldSz cx="12188825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14" y="13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biznis\NECP\sastanak%20septembar%202021\analiza%20emisija%20GHG%20za%20NECP%20III%20sastana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AppData\Local\Microsoft\Windows\INetCache\Content.Outlook\7O2TBLA2\Copy%20of%20BIH_ghg_profile%20(2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AppData\Local\Microsoft\Windows\INetCache\Content.Outlook\7O2TBLA2\Copy%20of%20BIH_ghg_profile%20(2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biznis\IV%20nacionalni%20klimatske\NDC\izlazi%20iz%20leapa\ukupne%20emisije%20GHG%20S3%201050%20MW%20nove%20TE%20ugalj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biznis\NECP\del%202\analiza%20emisija%20GHG%20za%20NECP%20za%20del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Sheet1!$B$3:$AB$3</c:f>
              <c:numCache>
                <c:formatCode>General</c:formatCod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</c:numCache>
            </c:numRef>
          </c:cat>
          <c:val>
            <c:numRef>
              <c:f>Sheet1!$B$4:$AB$4</c:f>
              <c:numCache>
                <c:formatCode>#,##0.0</c:formatCode>
                <c:ptCount val="27"/>
                <c:pt idx="0">
                  <c:v>34043.49</c:v>
                </c:pt>
                <c:pt idx="1">
                  <c:v>30796.73</c:v>
                </c:pt>
                <c:pt idx="2">
                  <c:v>10566.84</c:v>
                </c:pt>
                <c:pt idx="3">
                  <c:v>4009.57</c:v>
                </c:pt>
                <c:pt idx="4">
                  <c:v>4473.75</c:v>
                </c:pt>
                <c:pt idx="5">
                  <c:v>4457.51</c:v>
                </c:pt>
                <c:pt idx="6">
                  <c:v>7389.56</c:v>
                </c:pt>
                <c:pt idx="7">
                  <c:v>10243.549999999999</c:v>
                </c:pt>
                <c:pt idx="8">
                  <c:v>14224.54</c:v>
                </c:pt>
                <c:pt idx="9">
                  <c:v>14598.5</c:v>
                </c:pt>
                <c:pt idx="10">
                  <c:v>15249.48</c:v>
                </c:pt>
                <c:pt idx="11">
                  <c:v>16118.46</c:v>
                </c:pt>
                <c:pt idx="12">
                  <c:v>16080.08</c:v>
                </c:pt>
                <c:pt idx="13">
                  <c:v>16436.75</c:v>
                </c:pt>
                <c:pt idx="14">
                  <c:v>17451.84</c:v>
                </c:pt>
                <c:pt idx="15">
                  <c:v>16461.55</c:v>
                </c:pt>
                <c:pt idx="16">
                  <c:v>18721.689999999999</c:v>
                </c:pt>
                <c:pt idx="17">
                  <c:v>18788.5</c:v>
                </c:pt>
                <c:pt idx="18">
                  <c:v>20379.400000000001</c:v>
                </c:pt>
                <c:pt idx="19">
                  <c:v>23782.87</c:v>
                </c:pt>
                <c:pt idx="20">
                  <c:v>25740.2</c:v>
                </c:pt>
                <c:pt idx="21">
                  <c:v>28107.84</c:v>
                </c:pt>
                <c:pt idx="22">
                  <c:v>21816.44</c:v>
                </c:pt>
                <c:pt idx="23">
                  <c:v>24029</c:v>
                </c:pt>
                <c:pt idx="24">
                  <c:v>26062</c:v>
                </c:pt>
                <c:pt idx="25" formatCode="0.00">
                  <c:v>26884</c:v>
                </c:pt>
                <c:pt idx="26">
                  <c:v>29677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2B-48AC-ACEA-6347639409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760704"/>
        <c:axId val="174762240"/>
      </c:barChart>
      <c:catAx>
        <c:axId val="174760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4762240"/>
        <c:crosses val="autoZero"/>
        <c:auto val="1"/>
        <c:lblAlgn val="ctr"/>
        <c:lblOffset val="100"/>
        <c:noMultiLvlLbl val="0"/>
      </c:catAx>
      <c:valAx>
        <c:axId val="1747622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Gg CO2ekv</a:t>
                </a:r>
              </a:p>
            </c:rich>
          </c:tx>
          <c:overlay val="0"/>
        </c:title>
        <c:numFmt formatCode="#,##0.0" sourceLinked="1"/>
        <c:majorTickMark val="out"/>
        <c:minorTickMark val="none"/>
        <c:tickLblPos val="nextTo"/>
        <c:crossAx val="17476070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/>
              <a:t>Udio</a:t>
            </a:r>
            <a:r>
              <a:rPr lang="en-US" dirty="0"/>
              <a:t> </a:t>
            </a:r>
            <a:r>
              <a:rPr lang="en-US" dirty="0" err="1"/>
              <a:t>emisija</a:t>
            </a:r>
            <a:r>
              <a:rPr lang="en-US" dirty="0"/>
              <a:t> GHG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sektorima</a:t>
            </a:r>
            <a:r>
              <a:rPr lang="en-US" dirty="0"/>
              <a:t> 1990. </a:t>
            </a:r>
            <a:r>
              <a:rPr lang="en-US" dirty="0" err="1"/>
              <a:t>godine</a:t>
            </a:r>
            <a:endParaRPr lang="en-US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1-AF80-4A4D-A716-1777F66612A6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AF80-4A4D-A716-1777F66612A6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5-AF80-4A4D-A716-1777F66612A6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AF80-4A4D-A716-1777F66612A6}"/>
              </c:ext>
            </c:extLst>
          </c:dPt>
          <c:dPt>
            <c:idx val="5"/>
            <c:bubble3D val="0"/>
            <c:spPr>
              <a:solidFill>
                <a:schemeClr val="tx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AF80-4A4D-A716-1777F66612A6}"/>
              </c:ext>
            </c:extLst>
          </c:dPt>
          <c:dLbls>
            <c:dLbl>
              <c:idx val="0"/>
              <c:layout>
                <c:manualLayout>
                  <c:x val="-1.5638232720909886E-2"/>
                  <c:y val="-0.3272681539807524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80-4A4D-A716-1777F66612A6}"/>
                </c:ext>
              </c:extLst>
            </c:dLbl>
            <c:dLbl>
              <c:idx val="1"/>
              <c:layout>
                <c:manualLayout>
                  <c:x val="2.0693350831146105E-3"/>
                  <c:y val="3.1350247885680957E-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F80-4A4D-A716-1777F66612A6}"/>
                </c:ext>
              </c:extLst>
            </c:dLbl>
            <c:dLbl>
              <c:idx val="2"/>
              <c:layout>
                <c:manualLayout>
                  <c:x val="-4.8727034120734907E-3"/>
                  <c:y val="-2.036672499270924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F80-4A4D-A716-1777F66612A6}"/>
                </c:ext>
              </c:extLst>
            </c:dLbl>
            <c:dLbl>
              <c:idx val="3"/>
              <c:layout>
                <c:manualLayout>
                  <c:x val="2.2642388451443569E-2"/>
                  <c:y val="4.218795567220764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F80-4A4D-A716-1777F66612A6}"/>
                </c:ext>
              </c:extLst>
            </c:dLbl>
            <c:dLbl>
              <c:idx val="5"/>
              <c:layout>
                <c:manualLayout>
                  <c:x val="2.4499343832020997E-2"/>
                  <c:y val="9.956620005832604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F80-4A4D-A716-1777F66612A6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'[Copy of BIH_ghg_profile (2).xlsx]Sheet1'!$A$14:$A$19</c:f>
              <c:strCache>
                <c:ptCount val="6"/>
                <c:pt idx="0">
                  <c:v>proizvodnja energije</c:v>
                </c:pt>
                <c:pt idx="1">
                  <c:v>transport</c:v>
                </c:pt>
                <c:pt idx="2">
                  <c:v>industrijski procesi</c:v>
                </c:pt>
                <c:pt idx="3">
                  <c:v>poljoprivreda</c:v>
                </c:pt>
                <c:pt idx="4">
                  <c:v>otpad</c:v>
                </c:pt>
                <c:pt idx="5">
                  <c:v>fugitivine emisije iz goriva</c:v>
                </c:pt>
              </c:strCache>
            </c:strRef>
          </c:cat>
          <c:val>
            <c:numRef>
              <c:f>'[Copy of BIH_ghg_profile (2).xlsx]Sheet1'!$B$14:$B$19</c:f>
              <c:numCache>
                <c:formatCode>General</c:formatCode>
                <c:ptCount val="6"/>
                <c:pt idx="0">
                  <c:v>20934.25</c:v>
                </c:pt>
                <c:pt idx="1">
                  <c:v>2357.65</c:v>
                </c:pt>
                <c:pt idx="2">
                  <c:v>3554.07</c:v>
                </c:pt>
                <c:pt idx="3">
                  <c:v>4608.01</c:v>
                </c:pt>
                <c:pt idx="4">
                  <c:v>992.46</c:v>
                </c:pt>
                <c:pt idx="5">
                  <c:v>1597.05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F80-4A4D-A716-1777F6661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sr-Latn-R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/>
            </a:pPr>
            <a:r>
              <a:rPr lang="bs-Latn-BA" dirty="0"/>
              <a:t>Udio emisija GHG po sektorima 2014. godine</a:t>
            </a:r>
            <a:endParaRPr lang="en-US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1-6B51-4D98-9888-14A80A05820C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6B51-4D98-9888-14A80A05820C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5-6B51-4D98-9888-14A80A05820C}"/>
              </c:ext>
            </c:extLst>
          </c:dPt>
          <c:dPt>
            <c:idx val="4"/>
            <c:bubble3D val="0"/>
            <c:spPr>
              <a:solidFill>
                <a:schemeClr val="accent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6B51-4D98-9888-14A80A05820C}"/>
              </c:ext>
            </c:extLst>
          </c:dPt>
          <c:dPt>
            <c:idx val="5"/>
            <c:bubble3D val="0"/>
            <c:spPr>
              <a:solidFill>
                <a:schemeClr val="tx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6B51-4D98-9888-14A80A05820C}"/>
              </c:ext>
            </c:extLst>
          </c:dPt>
          <c:dLbls>
            <c:dLbl>
              <c:idx val="0"/>
              <c:layout>
                <c:manualLayout>
                  <c:x val="-1.1817366579177603E-2"/>
                  <c:y val="-0.3177686643336249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51-4D98-9888-14A80A05820C}"/>
                </c:ext>
              </c:extLst>
            </c:dLbl>
            <c:dLbl>
              <c:idx val="1"/>
              <c:layout>
                <c:manualLayout>
                  <c:x val="1.6769794400699912E-2"/>
                  <c:y val="-1.113480606590842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51-4D98-9888-14A80A05820C}"/>
                </c:ext>
              </c:extLst>
            </c:dLbl>
            <c:dLbl>
              <c:idx val="2"/>
              <c:layout>
                <c:manualLayout>
                  <c:x val="2.941272965879265E-3"/>
                  <c:y val="-1.404308836395450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B51-4D98-9888-14A80A05820C}"/>
                </c:ext>
              </c:extLst>
            </c:dLbl>
            <c:dLbl>
              <c:idx val="3"/>
              <c:layout>
                <c:manualLayout>
                  <c:x val="-3.9726596675415575E-3"/>
                  <c:y val="4.618657042869641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B51-4D98-9888-14A80A05820C}"/>
                </c:ext>
              </c:extLst>
            </c:dLbl>
            <c:dLbl>
              <c:idx val="5"/>
              <c:layout>
                <c:manualLayout>
                  <c:x val="2.4604330708661418E-2"/>
                  <c:y val="4.4218431029454649E-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B51-4D98-9888-14A80A05820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'[Copy of BIH_ghg_profile (2).xlsx]Sheet1'!$A$40:$A$45</c:f>
              <c:strCache>
                <c:ptCount val="6"/>
                <c:pt idx="0">
                  <c:v>proizvodnja energije</c:v>
                </c:pt>
                <c:pt idx="1">
                  <c:v>transport</c:v>
                </c:pt>
                <c:pt idx="2">
                  <c:v>industrijski procesi</c:v>
                </c:pt>
                <c:pt idx="3">
                  <c:v>poljoprivreda</c:v>
                </c:pt>
                <c:pt idx="4">
                  <c:v>otpad</c:v>
                </c:pt>
                <c:pt idx="5">
                  <c:v>fugitivine emisije iz goriva</c:v>
                </c:pt>
              </c:strCache>
            </c:strRef>
          </c:cat>
          <c:val>
            <c:numRef>
              <c:f>'[Copy of BIH_ghg_profile (2).xlsx]Sheet1'!$B$40:$B$45</c:f>
              <c:numCache>
                <c:formatCode>General</c:formatCode>
                <c:ptCount val="6"/>
                <c:pt idx="0">
                  <c:v>16508</c:v>
                </c:pt>
                <c:pt idx="1">
                  <c:v>3037</c:v>
                </c:pt>
                <c:pt idx="2">
                  <c:v>2188</c:v>
                </c:pt>
                <c:pt idx="3">
                  <c:v>2453</c:v>
                </c:pt>
                <c:pt idx="4">
                  <c:v>945</c:v>
                </c:pt>
                <c:pt idx="5">
                  <c:v>609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B51-4D98-9888-14A80A058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sr-Latn-R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Sheet1!$C$3:$C$10</c:f>
              <c:strCache>
                <c:ptCount val="8"/>
                <c:pt idx="0">
                  <c:v>1990</c:v>
                </c:pt>
                <c:pt idx="1">
                  <c:v>2014</c:v>
                </c:pt>
                <c:pt idx="2">
                  <c:v>2016</c:v>
                </c:pt>
                <c:pt idx="3">
                  <c:v>BAU 2030</c:v>
                </c:pt>
                <c:pt idx="4">
                  <c:v>INDC 2030</c:v>
                </c:pt>
                <c:pt idx="5">
                  <c:v>INDC 2030 uslovni</c:v>
                </c:pt>
                <c:pt idx="6">
                  <c:v>NDC 2030</c:v>
                </c:pt>
                <c:pt idx="7">
                  <c:v>NDC 2030 uslovni</c:v>
                </c:pt>
              </c:strCache>
            </c:strRef>
          </c:cat>
          <c:val>
            <c:numRef>
              <c:f>Sheet1!$D$3:$D$10</c:f>
              <c:numCache>
                <c:formatCode>General</c:formatCode>
                <c:ptCount val="8"/>
                <c:pt idx="0">
                  <c:v>34043</c:v>
                </c:pt>
                <c:pt idx="1">
                  <c:v>26064</c:v>
                </c:pt>
                <c:pt idx="2">
                  <c:v>29970</c:v>
                </c:pt>
                <c:pt idx="3">
                  <c:v>40852</c:v>
                </c:pt>
                <c:pt idx="4">
                  <c:v>40035</c:v>
                </c:pt>
                <c:pt idx="5">
                  <c:v>33022</c:v>
                </c:pt>
                <c:pt idx="6">
                  <c:v>22727.808000000001</c:v>
                </c:pt>
                <c:pt idx="7">
                  <c:v>21502.799999999999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E6-4EF5-8E22-8BBBF4BBA8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5289088"/>
        <c:axId val="175290624"/>
        <c:axId val="0"/>
      </c:bar3DChart>
      <c:catAx>
        <c:axId val="175289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290624"/>
        <c:crosses val="autoZero"/>
        <c:auto val="1"/>
        <c:lblAlgn val="ctr"/>
        <c:lblOffset val="100"/>
        <c:noMultiLvlLbl val="0"/>
      </c:catAx>
      <c:valAx>
        <c:axId val="1752906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Gg CO2ekv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52890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sr-Latn-R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Sheet1!$B$20</c:f>
              <c:strCache>
                <c:ptCount val="1"/>
                <c:pt idx="0">
                  <c:v>bezuslovni cilj</c:v>
                </c:pt>
              </c:strCache>
            </c:strRef>
          </c:tx>
          <c:marker>
            <c:symbol val="none"/>
          </c:marker>
          <c:cat>
            <c:numRef>
              <c:f>Sheet1!$C$19:$O$19</c:f>
              <c:numCache>
                <c:formatCode>General</c:formatCode>
                <c:ptCount val="1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</c:numCache>
            </c:numRef>
          </c:cat>
          <c:val>
            <c:numRef>
              <c:f>Sheet1!$C$20:$O$20</c:f>
              <c:numCache>
                <c:formatCode>_-* #,##0.00\ _k_n_-;\-* #,##0.00\ _k_n_-;_-* "-"??\ _k_n_-;_-@_-</c:formatCode>
                <c:ptCount val="13"/>
                <c:pt idx="0">
                  <c:v>34043.49</c:v>
                </c:pt>
                <c:pt idx="1">
                  <c:v>4457.51</c:v>
                </c:pt>
                <c:pt idx="2">
                  <c:v>15249.48</c:v>
                </c:pt>
                <c:pt idx="3">
                  <c:v>16461.55</c:v>
                </c:pt>
                <c:pt idx="4">
                  <c:v>25740.2</c:v>
                </c:pt>
                <c:pt idx="5">
                  <c:v>26630.263667862819</c:v>
                </c:pt>
                <c:pt idx="6">
                  <c:v>26132.432250300652</c:v>
                </c:pt>
                <c:pt idx="7">
                  <c:v>23232.809902016212</c:v>
                </c:pt>
                <c:pt idx="8">
                  <c:v>22602.637745449818</c:v>
                </c:pt>
                <c:pt idx="9">
                  <c:v>20602.995087312745</c:v>
                </c:pt>
                <c:pt idx="10">
                  <c:v>17204.628503651576</c:v>
                </c:pt>
                <c:pt idx="11">
                  <c:v>14995.295028363693</c:v>
                </c:pt>
                <c:pt idx="12">
                  <c:v>12798.886458376555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F2-4912-8DF2-1CF68650D6D4}"/>
            </c:ext>
          </c:extLst>
        </c:ser>
        <c:ser>
          <c:idx val="1"/>
          <c:order val="1"/>
          <c:tx>
            <c:strRef>
              <c:f>Sheet1!$B$21</c:f>
              <c:strCache>
                <c:ptCount val="1"/>
                <c:pt idx="0">
                  <c:v>uslovni cilj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Sheet1!$C$19:$O$19</c:f>
              <c:numCache>
                <c:formatCode>General</c:formatCode>
                <c:ptCount val="1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</c:numCache>
            </c:numRef>
          </c:cat>
          <c:val>
            <c:numRef>
              <c:f>Sheet1!$C$21:$O$21</c:f>
              <c:numCache>
                <c:formatCode>General</c:formatCode>
                <c:ptCount val="13"/>
                <c:pt idx="0">
                  <c:v>34043.49</c:v>
                </c:pt>
                <c:pt idx="1">
                  <c:v>4457.51</c:v>
                </c:pt>
                <c:pt idx="2">
                  <c:v>15249.48</c:v>
                </c:pt>
                <c:pt idx="3">
                  <c:v>16461.55</c:v>
                </c:pt>
                <c:pt idx="4">
                  <c:v>25740.2</c:v>
                </c:pt>
                <c:pt idx="5">
                  <c:v>26630.263667862819</c:v>
                </c:pt>
                <c:pt idx="6">
                  <c:v>26132.432250300652</c:v>
                </c:pt>
                <c:pt idx="7" formatCode="_-* #,##0.00\ _k_n_-;\-* #,##0.00\ _k_n_-;_-* &quot;-&quot;??\ _k_n_-;_-@_-">
                  <c:v>23232.809902016212</c:v>
                </c:pt>
                <c:pt idx="8" formatCode="_-* #,##0.00\ _k_n_-;\-* #,##0.00\ _k_n_-;_-* &quot;-&quot;??\ _k_n_-;_-@_-">
                  <c:v>21346.52827175906</c:v>
                </c:pt>
                <c:pt idx="9" formatCode="_-* #,##0.00\ _k_n_-;\-* #,##0.00\ _k_n_-;_-* &quot;-&quot;??\ _k_n_-;_-@_-">
                  <c:v>19472.885613622038</c:v>
                </c:pt>
                <c:pt idx="10" formatCode="_-* #,##0.00\ _k_n_-;\-* #,##0.00\ _k_n_-;_-* &quot;-&quot;??\ _k_n_-;_-@_-">
                  <c:v>15948.519029960788</c:v>
                </c:pt>
                <c:pt idx="11" formatCode="_-* #,##0.00\ _k_n_-;\-* #,##0.00\ _k_n_-;_-* &quot;-&quot;??\ _k_n_-;_-@_-">
                  <c:v>13739.185554672931</c:v>
                </c:pt>
                <c:pt idx="12" formatCode="_-* #,##0.00\ _k_n_-;\-* #,##0.00\ _k_n_-;_-* &quot;-&quot;??\ _k_n_-;_-@_-">
                  <c:v>11542.776984685725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F2-4912-8DF2-1CF68650D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205952"/>
        <c:axId val="174228608"/>
      </c:lineChart>
      <c:catAx>
        <c:axId val="174205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hr-HR" dirty="0"/>
                  <a:t>g</a:t>
                </a:r>
                <a:r>
                  <a:rPr lang="en-US" dirty="0" err="1"/>
                  <a:t>odina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4228608"/>
        <c:crosses val="autoZero"/>
        <c:auto val="1"/>
        <c:lblAlgn val="ctr"/>
        <c:lblOffset val="100"/>
        <c:noMultiLvlLbl val="0"/>
      </c:catAx>
      <c:valAx>
        <c:axId val="1742286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err="1"/>
                  <a:t>Gg</a:t>
                </a:r>
                <a:r>
                  <a:rPr lang="en-US" dirty="0"/>
                  <a:t> CO</a:t>
                </a:r>
                <a:r>
                  <a:rPr lang="en-US" sz="1200" dirty="0"/>
                  <a:t>2</a:t>
                </a:r>
                <a:r>
                  <a:rPr lang="en-US" dirty="0"/>
                  <a:t>ekv</a:t>
                </a:r>
              </a:p>
            </c:rich>
          </c:tx>
          <c:overlay val="0"/>
        </c:title>
        <c:numFmt formatCode="_-* #,##0\ _k_n_-;\-* #,##0\ _k_n_-;_-* &quot;-&quot;\ _k_n_-;_-@_-" sourceLinked="0"/>
        <c:majorTickMark val="out"/>
        <c:minorTickMark val="none"/>
        <c:tickLblPos val="nextTo"/>
        <c:crossAx val="1742059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r-Latn-R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3.522676746145096E-3"/>
                  <c:y val="-2.9143897996357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0D-4014-95B1-B0A52A03315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0D-4014-95B1-B0A52A033159}"/>
                </c:ext>
              </c:extLst>
            </c:dLbl>
            <c:dLbl>
              <c:idx val="3"/>
              <c:layout>
                <c:manualLayout>
                  <c:x val="5.284015119217644E-3"/>
                  <c:y val="-2.1505376344086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00D-4014-95B1-B0A52A03315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0D-4014-95B1-B0A52A03315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0D-4014-95B1-B0A52A033159}"/>
                </c:ext>
              </c:extLst>
            </c:dLbl>
            <c:dLbl>
              <c:idx val="6"/>
              <c:layout>
                <c:manualLayout>
                  <c:x val="3.522676746145096E-3"/>
                  <c:y val="-7.16845878136200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0D-4014-95B1-B0A52A03315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00D-4014-95B1-B0A52A033159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00D-4014-95B1-B0A52A033159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00D-4014-95B1-B0A52A03315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'emisije za bazni scenarij'!$C$39:$M$39</c:f>
              <c:numCache>
                <c:formatCode>General</c:formatCode>
                <c:ptCount val="11"/>
                <c:pt idx="0">
                  <c:v>1990</c:v>
                </c:pt>
                <c:pt idx="1">
                  <c:v>2005</c:v>
                </c:pt>
                <c:pt idx="2">
                  <c:v>2014</c:v>
                </c:pt>
                <c:pt idx="3">
                  <c:v>2016</c:v>
                </c:pt>
                <c:pt idx="4">
                  <c:v>2020</c:v>
                </c:pt>
                <c:pt idx="5">
                  <c:v>2025</c:v>
                </c:pt>
                <c:pt idx="6">
                  <c:v>2030</c:v>
                </c:pt>
                <c:pt idx="7">
                  <c:v>2035</c:v>
                </c:pt>
                <c:pt idx="8">
                  <c:v>2040</c:v>
                </c:pt>
                <c:pt idx="9">
                  <c:v>2045</c:v>
                </c:pt>
                <c:pt idx="10">
                  <c:v>2050</c:v>
                </c:pt>
              </c:numCache>
            </c:numRef>
          </c:cat>
          <c:val>
            <c:numRef>
              <c:f>'emisije za bazni scenarij'!$C$40:$M$40</c:f>
              <c:numCache>
                <c:formatCode>General</c:formatCode>
                <c:ptCount val="11"/>
                <c:pt idx="0">
                  <c:v>34043.49</c:v>
                </c:pt>
                <c:pt idx="1">
                  <c:v>16461.55</c:v>
                </c:pt>
                <c:pt idx="2">
                  <c:v>26062</c:v>
                </c:pt>
                <c:pt idx="3">
                  <c:v>29677</c:v>
                </c:pt>
                <c:pt idx="4">
                  <c:v>28177</c:v>
                </c:pt>
                <c:pt idx="5">
                  <c:v>25754.528700000003</c:v>
                </c:pt>
                <c:pt idx="6">
                  <c:v>23332.057400000002</c:v>
                </c:pt>
                <c:pt idx="7">
                  <c:v>18243.399999999998</c:v>
                </c:pt>
                <c:pt idx="8">
                  <c:v>13031</c:v>
                </c:pt>
                <c:pt idx="9">
                  <c:v>8600.4599999999991</c:v>
                </c:pt>
                <c:pt idx="10">
                  <c:v>5882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00D-4014-95B1-B0A52A0331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4323200"/>
        <c:axId val="174324736"/>
        <c:axId val="0"/>
      </c:bar3DChart>
      <c:catAx>
        <c:axId val="174323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4324736"/>
        <c:crosses val="autoZero"/>
        <c:auto val="1"/>
        <c:lblAlgn val="ctr"/>
        <c:lblOffset val="100"/>
        <c:noMultiLvlLbl val="0"/>
      </c:catAx>
      <c:valAx>
        <c:axId val="1743247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Gg CO2ekv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432320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0.88363</cdr:x>
      <cdr:y>0.77177</cdr:y>
    </cdr:from>
    <cdr:to>
      <cdr:x>1</cdr:x>
      <cdr:y>0.98174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653669" y="3360933"/>
          <a:ext cx="113968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bs-Latn-BA" sz="1600" dirty="0"/>
            <a:t>nedovoljno </a:t>
          </a:r>
        </a:p>
        <a:p xmlns:a="http://schemas.openxmlformats.org/drawingml/2006/main">
          <a:r>
            <a:rPr lang="bs-Latn-BA" sz="1600" dirty="0"/>
            <a:t>za klimatsku </a:t>
          </a:r>
        </a:p>
        <a:p xmlns:a="http://schemas.openxmlformats.org/drawingml/2006/main">
          <a:r>
            <a:rPr lang="bs-Latn-BA" sz="1600" dirty="0"/>
            <a:t>neutralnost</a:t>
          </a:r>
          <a:endParaRPr lang="en-US" sz="1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1ABAA-38A5-4570-803E-4C61F3F281DF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31BEA-911A-4ACE-9FF0-BB91D86D4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72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31BEA-911A-4ACE-9FF0-BB91D86D42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507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31BEA-911A-4ACE-9FF0-BB91D86D42F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23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9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09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2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2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35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03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6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273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51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82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246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74DFF-F0AC-41E7-9BCF-7CC9B80350DA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B76D7-F6AC-4B10-8D27-8A6B73F8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7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ttps://www.europarl.europa.eu/news/hr/headlines/society/20170711STO79506/climate-change-using-eu-forests-to-offset-carbon-emissions" TargetMode="Externa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rbonbrief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7" name="Freeform: Shape 1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134" y="0"/>
            <a:ext cx="9960556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8" name="Freeform: Shape 1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371" y="0"/>
            <a:ext cx="994608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3598F7-78D3-4440-8354-5D334745FF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6" y="1999615"/>
            <a:ext cx="9141618" cy="276402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/>
              <a:t>Mogućnost dekarbonizacije </a:t>
            </a:r>
            <a:br>
              <a:rPr lang="pl-PL" dirty="0"/>
            </a:br>
            <a:r>
              <a:rPr lang="pl-PL" dirty="0"/>
              <a:t>Bosne i Hercegovine do 2050. godine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A26AB-8DB2-C94A-8178-0FB61847F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399" y="5710829"/>
            <a:ext cx="8256026" cy="631825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bs-Latn-BA" sz="1800" dirty="0"/>
              <a:t>Edhem Bičakčić</a:t>
            </a:r>
          </a:p>
          <a:p>
            <a:pPr>
              <a:lnSpc>
                <a:spcPct val="90000"/>
              </a:lnSpc>
            </a:pPr>
            <a:r>
              <a:rPr lang="bs-Latn-BA" sz="1800" dirty="0"/>
              <a:t>Merima Karabegović</a:t>
            </a:r>
          </a:p>
          <a:p>
            <a:pPr>
              <a:lnSpc>
                <a:spcPct val="90000"/>
              </a:lnSpc>
            </a:pPr>
            <a:r>
              <a:rPr lang="bs-Latn-BA" sz="1800" dirty="0"/>
              <a:t>Azrudin Husika</a:t>
            </a:r>
            <a:endParaRPr lang="en-US" sz="1800" dirty="0"/>
          </a:p>
        </p:txBody>
      </p:sp>
      <p:sp>
        <p:nvSpPr>
          <p:cNvPr id="59" name="Rectangle 1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7591" y="5524786"/>
            <a:ext cx="4753642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Cigre BIH novo 2">
            <a:extLst>
              <a:ext uri="{FF2B5EF4-FFF2-40B4-BE49-F238E27FC236}">
                <a16:creationId xmlns:a16="http://schemas.microsoft.com/office/drawing/2014/main" id="{98A6FFD3-DC52-0941-08A6-41942A2B010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17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0589254"/>
              </p:ext>
            </p:extLst>
          </p:nvPr>
        </p:nvGraphicFramePr>
        <p:xfrm>
          <a:off x="284848" y="1328530"/>
          <a:ext cx="4974895" cy="3110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786311"/>
              </p:ext>
            </p:extLst>
          </p:nvPr>
        </p:nvGraphicFramePr>
        <p:xfrm>
          <a:off x="6120910" y="1374913"/>
          <a:ext cx="5087509" cy="320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CBADF92F-4066-F747-AAEF-597A8340E927}"/>
              </a:ext>
            </a:extLst>
          </p:cNvPr>
          <p:cNvSpPr txBox="1">
            <a:spLocks/>
          </p:cNvSpPr>
          <p:nvPr/>
        </p:nvSpPr>
        <p:spPr>
          <a:xfrm>
            <a:off x="3397483" y="163822"/>
            <a:ext cx="10512862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s-Latn-BA" sz="2800" dirty="0"/>
              <a:t>Emisija stakleničkih gasova u BiH</a:t>
            </a:r>
            <a:endParaRPr lang="en-US" sz="28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409706"/>
              </p:ext>
            </p:extLst>
          </p:nvPr>
        </p:nvGraphicFramePr>
        <p:xfrm>
          <a:off x="3510913" y="5002497"/>
          <a:ext cx="4835784" cy="1530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4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1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1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BiH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29.677,0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5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Federacija BiH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19.670,7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66,3%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5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Republika Srpska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9.606,3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32,4%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5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Distrikt Brčko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400,0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1,3%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985696" y="4575312"/>
            <a:ext cx="5668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Procjena emisija stakleničkih gasova u 2016. godini (u Gg)</a:t>
            </a:r>
            <a:endParaRPr lang="en-US" b="1" dirty="0"/>
          </a:p>
        </p:txBody>
      </p:sp>
      <p:pic>
        <p:nvPicPr>
          <p:cNvPr id="10" name="Picture 9" descr="Cigre BIH novo 2">
            <a:extLst>
              <a:ext uri="{FF2B5EF4-FFF2-40B4-BE49-F238E27FC236}">
                <a16:creationId xmlns:a16="http://schemas.microsoft.com/office/drawing/2014/main" id="{7EBD5D69-9BFF-F996-11EB-0448A559890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619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BADF92F-4066-F747-AAEF-597A8340E927}"/>
              </a:ext>
            </a:extLst>
          </p:cNvPr>
          <p:cNvSpPr txBox="1">
            <a:spLocks/>
          </p:cNvSpPr>
          <p:nvPr/>
        </p:nvSpPr>
        <p:spPr>
          <a:xfrm>
            <a:off x="3283363" y="-2693"/>
            <a:ext cx="10512862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s-Latn-BA" sz="2800" dirty="0"/>
              <a:t>Emisija stakleničkih gasova u BiH</a:t>
            </a:r>
            <a:endParaRPr lang="en-US" sz="2800" dirty="0"/>
          </a:p>
        </p:txBody>
      </p:sp>
      <p:pic>
        <p:nvPicPr>
          <p:cNvPr id="10" name="Picture 9" descr="Cigre BIH novo 2">
            <a:extLst>
              <a:ext uri="{FF2B5EF4-FFF2-40B4-BE49-F238E27FC236}">
                <a16:creationId xmlns:a16="http://schemas.microsoft.com/office/drawing/2014/main" id="{7EBD5D69-9BFF-F996-11EB-0448A559890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76BD0FB-3BE8-0FCE-E6FE-52F0C9928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16486"/>
              </p:ext>
            </p:extLst>
          </p:nvPr>
        </p:nvGraphicFramePr>
        <p:xfrm>
          <a:off x="150812" y="1054063"/>
          <a:ext cx="7620002" cy="2233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9474">
                  <a:extLst>
                    <a:ext uri="{9D8B030D-6E8A-4147-A177-3AD203B41FA5}">
                      <a16:colId xmlns:a16="http://schemas.microsoft.com/office/drawing/2014/main" val="3789182513"/>
                    </a:ext>
                  </a:extLst>
                </a:gridCol>
                <a:gridCol w="1280975">
                  <a:extLst>
                    <a:ext uri="{9D8B030D-6E8A-4147-A177-3AD203B41FA5}">
                      <a16:colId xmlns:a16="http://schemas.microsoft.com/office/drawing/2014/main" val="2161348436"/>
                    </a:ext>
                  </a:extLst>
                </a:gridCol>
                <a:gridCol w="909851">
                  <a:extLst>
                    <a:ext uri="{9D8B030D-6E8A-4147-A177-3AD203B41FA5}">
                      <a16:colId xmlns:a16="http://schemas.microsoft.com/office/drawing/2014/main" val="512239635"/>
                    </a:ext>
                  </a:extLst>
                </a:gridCol>
                <a:gridCol w="909851">
                  <a:extLst>
                    <a:ext uri="{9D8B030D-6E8A-4147-A177-3AD203B41FA5}">
                      <a16:colId xmlns:a16="http://schemas.microsoft.com/office/drawing/2014/main" val="1022647234"/>
                    </a:ext>
                  </a:extLst>
                </a:gridCol>
                <a:gridCol w="909851">
                  <a:extLst>
                    <a:ext uri="{9D8B030D-6E8A-4147-A177-3AD203B41FA5}">
                      <a16:colId xmlns:a16="http://schemas.microsoft.com/office/drawing/2014/main" val="166371028"/>
                    </a:ext>
                  </a:extLst>
                </a:gridCol>
              </a:tblGrid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Kategorija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izvora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stakleničkih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gasova</a:t>
                      </a:r>
                      <a:r>
                        <a:rPr lang="en-US" sz="1400" dirty="0">
                          <a:effectLst/>
                        </a:rPr>
                        <a:t>/</a:t>
                      </a:r>
                      <a:r>
                        <a:rPr lang="en-US" sz="1400" dirty="0" err="1">
                          <a:effectLst/>
                        </a:rPr>
                        <a:t>godina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indent="31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1990</a:t>
                      </a:r>
                      <a:r>
                        <a:rPr lang="bs-Latn-BA" sz="1400" dirty="0">
                          <a:effectLst/>
                        </a:rPr>
                        <a:t>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indent="31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2014</a:t>
                      </a:r>
                      <a:r>
                        <a:rPr lang="bs-Latn-BA" sz="1400" dirty="0">
                          <a:effectLst/>
                        </a:rPr>
                        <a:t>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indent="31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2015</a:t>
                      </a:r>
                      <a:r>
                        <a:rPr lang="bs-Latn-BA" sz="1400" dirty="0">
                          <a:effectLst/>
                        </a:rPr>
                        <a:t>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indent="31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2016</a:t>
                      </a:r>
                      <a:r>
                        <a:rPr lang="bs-Latn-BA" sz="1400" dirty="0">
                          <a:effectLst/>
                        </a:rPr>
                        <a:t>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1424856694"/>
                  </a:ext>
                </a:extLst>
              </a:tr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Ukupne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emisije</a:t>
                      </a:r>
                      <a:r>
                        <a:rPr lang="en-US" sz="1400" dirty="0">
                          <a:effectLst/>
                        </a:rPr>
                        <a:t> (Gg CO</a:t>
                      </a:r>
                      <a:r>
                        <a:rPr lang="en-US" sz="1400" baseline="-25000" dirty="0">
                          <a:effectLst/>
                        </a:rPr>
                        <a:t>2</a:t>
                      </a:r>
                      <a:r>
                        <a:rPr lang="en-US" sz="1400" dirty="0">
                          <a:effectLst/>
                        </a:rPr>
                        <a:t>eq) bez </a:t>
                      </a:r>
                      <a:r>
                        <a:rPr lang="en-US" sz="1400" dirty="0" err="1">
                          <a:effectLst/>
                        </a:rPr>
                        <a:t>ponora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34.043,49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26.062,19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26.884,61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29.677,06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4127231952"/>
                  </a:ext>
                </a:extLst>
              </a:tr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Ukupne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emisije</a:t>
                      </a:r>
                      <a:r>
                        <a:rPr lang="en-US" sz="1400" dirty="0">
                          <a:effectLst/>
                        </a:rPr>
                        <a:t> (</a:t>
                      </a:r>
                      <a:r>
                        <a:rPr lang="en-US" sz="1400" dirty="0" err="1">
                          <a:effectLst/>
                        </a:rPr>
                        <a:t>Gg</a:t>
                      </a:r>
                      <a:r>
                        <a:rPr lang="en-US" sz="1400" dirty="0">
                          <a:effectLst/>
                        </a:rPr>
                        <a:t> CO</a:t>
                      </a:r>
                      <a:r>
                        <a:rPr lang="en-US" sz="1400" baseline="-25000" dirty="0">
                          <a:effectLst/>
                        </a:rPr>
                        <a:t>2</a:t>
                      </a:r>
                      <a:r>
                        <a:rPr lang="en-US" sz="1400" dirty="0">
                          <a:effectLst/>
                        </a:rPr>
                        <a:t>eq) s </a:t>
                      </a:r>
                      <a:r>
                        <a:rPr lang="en-US" sz="1400" dirty="0" err="1">
                          <a:effectLst/>
                        </a:rPr>
                        <a:t>ponorima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26.461,1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19.664,52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20.744,05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23.795,50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2503353927"/>
                  </a:ext>
                </a:extLst>
              </a:tr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1.Energija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24.888,95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20.249,68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20.411,01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23.429,38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3720296069"/>
                  </a:ext>
                </a:extLst>
              </a:tr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 Industrijski procesi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3.554,07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2.247,36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2.906,94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2.660,39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3188148445"/>
                  </a:ext>
                </a:extLst>
              </a:tr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3. </a:t>
                      </a:r>
                      <a:r>
                        <a:rPr lang="en-US" sz="1400" dirty="0" err="1">
                          <a:effectLst/>
                        </a:rPr>
                        <a:t>Upotreba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rastvarača</a:t>
                      </a:r>
                      <a:r>
                        <a:rPr lang="en-US" sz="1400" dirty="0">
                          <a:effectLst/>
                        </a:rPr>
                        <a:t> i </a:t>
                      </a:r>
                      <a:r>
                        <a:rPr lang="en-US" sz="1400" dirty="0" err="1">
                          <a:effectLst/>
                        </a:rPr>
                        <a:t>drugih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proizvoda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3243840211"/>
                  </a:ext>
                </a:extLst>
              </a:tr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4. Poljoprivreda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4.608,01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2.504,96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1.924,27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1.995,82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370282384"/>
                  </a:ext>
                </a:extLst>
              </a:tr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5. Promjena namjene zemljišta I šumarstvo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-7.423,53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-6.397,67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-6.140,56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-5.881,56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4000715795"/>
                  </a:ext>
                </a:extLst>
              </a:tr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 Otpad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992,46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1.060,19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1.622,54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1.558,95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2241430454"/>
                  </a:ext>
                </a:extLst>
              </a:tr>
              <a:tr h="2233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7. </a:t>
                      </a:r>
                      <a:r>
                        <a:rPr lang="en-US" sz="1400" dirty="0" err="1">
                          <a:effectLst/>
                        </a:rPr>
                        <a:t>Ostale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stavke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19,85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32,52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12" marR="63712" marT="0" marB="0"/>
                </a:tc>
                <a:extLst>
                  <a:ext uri="{0D108BD9-81ED-4DB2-BD59-A6C34878D82A}">
                    <a16:rowId xmlns:a16="http://schemas.microsoft.com/office/drawing/2014/main" val="11395818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7672B3E-2352-0169-672E-522C49586358}"/>
              </a:ext>
            </a:extLst>
          </p:cNvPr>
          <p:cNvSpPr txBox="1"/>
          <p:nvPr/>
        </p:nvSpPr>
        <p:spPr>
          <a:xfrm>
            <a:off x="7923212" y="909637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Udio emisija GHG po sektorima, 2016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7C03EF-4F9F-5504-22DE-5FB68F0D9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650" y="1278968"/>
            <a:ext cx="4084144" cy="2454831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E4792EF-FD7E-5CD7-25A2-548AC30439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112429"/>
              </p:ext>
            </p:extLst>
          </p:nvPr>
        </p:nvGraphicFramePr>
        <p:xfrm>
          <a:off x="150812" y="3886200"/>
          <a:ext cx="7696200" cy="2138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0252">
                  <a:extLst>
                    <a:ext uri="{9D8B030D-6E8A-4147-A177-3AD203B41FA5}">
                      <a16:colId xmlns:a16="http://schemas.microsoft.com/office/drawing/2014/main" val="3873533614"/>
                    </a:ext>
                  </a:extLst>
                </a:gridCol>
                <a:gridCol w="1000506">
                  <a:extLst>
                    <a:ext uri="{9D8B030D-6E8A-4147-A177-3AD203B41FA5}">
                      <a16:colId xmlns:a16="http://schemas.microsoft.com/office/drawing/2014/main" val="1775594085"/>
                    </a:ext>
                  </a:extLst>
                </a:gridCol>
                <a:gridCol w="971991">
                  <a:extLst>
                    <a:ext uri="{9D8B030D-6E8A-4147-A177-3AD203B41FA5}">
                      <a16:colId xmlns:a16="http://schemas.microsoft.com/office/drawing/2014/main" val="1897961120"/>
                    </a:ext>
                  </a:extLst>
                </a:gridCol>
                <a:gridCol w="1102327">
                  <a:extLst>
                    <a:ext uri="{9D8B030D-6E8A-4147-A177-3AD203B41FA5}">
                      <a16:colId xmlns:a16="http://schemas.microsoft.com/office/drawing/2014/main" val="572969804"/>
                    </a:ext>
                  </a:extLst>
                </a:gridCol>
                <a:gridCol w="1081124">
                  <a:extLst>
                    <a:ext uri="{9D8B030D-6E8A-4147-A177-3AD203B41FA5}">
                      <a16:colId xmlns:a16="http://schemas.microsoft.com/office/drawing/2014/main" val="4176790026"/>
                    </a:ext>
                  </a:extLst>
                </a:gridCol>
              </a:tblGrid>
              <a:tr h="237596">
                <a:tc>
                  <a:txBody>
                    <a:bodyPr/>
                    <a:lstStyle/>
                    <a:p>
                      <a:pPr marL="367030" marR="0" indent="-36703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Kategorija izvora stakleničkih gasova/godina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317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1990.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317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2014.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317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2015.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317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2016.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0326425"/>
                  </a:ext>
                </a:extLst>
              </a:tr>
              <a:tr h="237596">
                <a:tc>
                  <a:txBody>
                    <a:bodyPr/>
                    <a:lstStyle/>
                    <a:p>
                      <a:pPr marL="367030" marR="0" indent="-36703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rgbClr val="FF0000"/>
                          </a:solidFill>
                          <a:effectLst/>
                        </a:rPr>
                        <a:t>1. Energija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24.888,95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20.249,68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20.411,01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23.429,38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3334338"/>
                  </a:ext>
                </a:extLst>
              </a:tr>
              <a:tr h="237596">
                <a:tc>
                  <a:txBody>
                    <a:bodyPr/>
                    <a:lstStyle/>
                    <a:p>
                      <a:pPr marL="367030" marR="0" indent="-36703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1.A. Sagorijevanje goriva 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19.631,89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19.952,58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22.915,65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116757"/>
                  </a:ext>
                </a:extLst>
              </a:tr>
              <a:tr h="237596">
                <a:tc>
                  <a:txBody>
                    <a:bodyPr/>
                    <a:lstStyle/>
                    <a:p>
                      <a:pPr marL="367030" marR="0" indent="-36703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 1.A.1.Energetika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16.510,14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14.480,94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13.948,28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16.635,06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4296379"/>
                  </a:ext>
                </a:extLst>
              </a:tr>
              <a:tr h="237596">
                <a:tc>
                  <a:txBody>
                    <a:bodyPr/>
                    <a:lstStyle/>
                    <a:p>
                      <a:pPr marL="367030" marR="0" indent="-36703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 1.A.2. Proizvodnja industrije i građevine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534,73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857,03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1.507,60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1.117,53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4752617"/>
                  </a:ext>
                </a:extLst>
              </a:tr>
              <a:tr h="237596">
                <a:tc>
                  <a:txBody>
                    <a:bodyPr/>
                    <a:lstStyle/>
                    <a:p>
                      <a:pPr marL="367030" marR="0" indent="-36703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 1.A.3. Saobraćaj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2.357,65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3.053,20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3.198,60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3.726,56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9105143"/>
                  </a:ext>
                </a:extLst>
              </a:tr>
              <a:tr h="237596">
                <a:tc>
                  <a:txBody>
                    <a:bodyPr/>
                    <a:lstStyle/>
                    <a:p>
                      <a:pPr marL="367030" marR="0" indent="-36703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1.A.4. Ostali sektori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3.889,38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1.240,72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1.298,08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1.436,50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1831738"/>
                  </a:ext>
                </a:extLst>
              </a:tr>
              <a:tr h="237596">
                <a:tc>
                  <a:txBody>
                    <a:bodyPr/>
                    <a:lstStyle/>
                    <a:p>
                      <a:pPr marL="367030" marR="0" indent="-36703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 1.A.5. Ostalo (navesti)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0821202"/>
                  </a:ext>
                </a:extLst>
              </a:tr>
              <a:tr h="237596">
                <a:tc>
                  <a:txBody>
                    <a:bodyPr/>
                    <a:lstStyle/>
                    <a:p>
                      <a:pPr marL="367030" marR="0" indent="-36703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1.B. Fugitivne emisije iz goriva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1.597,05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617,79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458,44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7030" marR="0" indent="-36703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513,73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8426823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8360717" y="4495800"/>
            <a:ext cx="3438010" cy="843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dirty="0" err="1">
                <a:solidFill>
                  <a:schemeClr val="bg1"/>
                </a:solidFill>
              </a:rPr>
              <a:t>Emisije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iz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energetike</a:t>
            </a:r>
            <a:r>
              <a:rPr lang="bs-Latn-BA" b="1" dirty="0">
                <a:solidFill>
                  <a:schemeClr val="bg1"/>
                </a:solidFill>
              </a:rPr>
              <a:t> (proizvodnje energije)</a:t>
            </a:r>
            <a:r>
              <a:rPr lang="en-US" b="1" dirty="0">
                <a:solidFill>
                  <a:schemeClr val="bg1"/>
                </a:solidFill>
              </a:rPr>
              <a:t> u 2016. </a:t>
            </a:r>
            <a:r>
              <a:rPr lang="en-US" b="1" dirty="0" err="1">
                <a:solidFill>
                  <a:schemeClr val="bg1"/>
                </a:solidFill>
              </a:rPr>
              <a:t>veće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nego</a:t>
            </a:r>
            <a:r>
              <a:rPr lang="en-US" b="1" dirty="0">
                <a:solidFill>
                  <a:schemeClr val="bg1"/>
                </a:solidFill>
              </a:rPr>
              <a:t> 1990. </a:t>
            </a:r>
            <a:r>
              <a:rPr lang="en-US" b="1" dirty="0" err="1">
                <a:solidFill>
                  <a:schemeClr val="bg1"/>
                </a:solidFill>
              </a:rPr>
              <a:t>godine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087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7633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0225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ADF92F-4066-F747-AAEF-597A8340E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30" y="1161288"/>
            <a:ext cx="3601797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Strategija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niskoemisionog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razvoja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BiH </a:t>
            </a:r>
            <a:br>
              <a:rPr lang="bs-Latn-BA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bs-Latn-BA" sz="2400" dirty="0">
                <a:latin typeface="+mn-lt"/>
                <a:ea typeface="+mn-ea"/>
                <a:cs typeface="+mn-cs"/>
              </a:rPr>
              <a:t>nacrt u proceduri usvajanja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798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AutoShape 34"/>
          <p:cNvSpPr>
            <a:spLocks noChangeArrowheads="1"/>
          </p:cNvSpPr>
          <p:nvPr/>
        </p:nvSpPr>
        <p:spPr bwMode="auto">
          <a:xfrm>
            <a:off x="5432733" y="932688"/>
            <a:ext cx="5915063" cy="4992624"/>
          </a:xfrm>
          <a:prstGeom prst="roundRect">
            <a:avLst>
              <a:gd name="adj" fmla="val 16667"/>
            </a:avLst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R="0" lvl="0" algn="just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Zaustavljanje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trenda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povećanja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emisija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bs-Latn-BA" sz="2400" b="0" i="0" u="none" strike="noStrike" cap="none" normalizeH="0" baseline="0" dirty="0">
                <a:ln>
                  <a:noFill/>
                </a:ln>
                <a:effectLst/>
              </a:rPr>
              <a:t>stakleničkih</a:t>
            </a:r>
            <a:r>
              <a:rPr kumimoji="0" lang="bs-Latn-BA" sz="2400" b="0" i="0" u="none" strike="noStrike" cap="none" normalizeH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gasova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značajno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smanjenje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emisije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do 2030.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godine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uz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istovremeni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rast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effectLst/>
              </a:rPr>
              <a:t>ekonomije</a:t>
            </a:r>
            <a:r>
              <a:rPr lang="bs-Latn-BA" sz="2400" dirty="0"/>
              <a:t>, </a:t>
            </a:r>
            <a:r>
              <a:rPr lang="en-US" sz="2400" dirty="0" err="1"/>
              <a:t>mjerama</a:t>
            </a:r>
            <a:r>
              <a:rPr lang="en-US" sz="2400" dirty="0"/>
              <a:t> i </a:t>
            </a:r>
            <a:r>
              <a:rPr lang="en-US" sz="2400" dirty="0" err="1"/>
              <a:t>programima</a:t>
            </a:r>
            <a:r>
              <a:rPr lang="en-US" sz="2400" dirty="0"/>
              <a:t> koji </a:t>
            </a:r>
            <a:r>
              <a:rPr lang="en-US" sz="2400" dirty="0" err="1"/>
              <a:t>će</a:t>
            </a:r>
            <a:r>
              <a:rPr lang="en-US" sz="2400" dirty="0"/>
              <a:t> </a:t>
            </a:r>
            <a:r>
              <a:rPr lang="en-US" sz="2400" dirty="0" err="1"/>
              <a:t>rezultirati</a:t>
            </a:r>
            <a:r>
              <a:rPr lang="en-US" sz="2400" dirty="0"/>
              <a:t> </a:t>
            </a:r>
            <a:r>
              <a:rPr lang="en-US" sz="2400" dirty="0" err="1"/>
              <a:t>smanjenjem</a:t>
            </a:r>
            <a:r>
              <a:rPr lang="en-US" sz="2400" dirty="0"/>
              <a:t> </a:t>
            </a:r>
            <a:r>
              <a:rPr lang="en-US" sz="2400" dirty="0" err="1"/>
              <a:t>emisije</a:t>
            </a:r>
            <a:r>
              <a:rPr lang="en-US" sz="2400" dirty="0"/>
              <a:t> </a:t>
            </a:r>
            <a:r>
              <a:rPr lang="en-US" sz="2400" dirty="0" err="1"/>
              <a:t>gasova</a:t>
            </a:r>
            <a:r>
              <a:rPr lang="en-US" sz="2400" dirty="0"/>
              <a:t> </a:t>
            </a:r>
            <a:r>
              <a:rPr lang="en-US" sz="2400" dirty="0" err="1"/>
              <a:t>staklene</a:t>
            </a:r>
            <a:r>
              <a:rPr lang="en-US" sz="2400" dirty="0"/>
              <a:t> </a:t>
            </a:r>
            <a:r>
              <a:rPr lang="en-US" sz="2400" dirty="0" err="1"/>
              <a:t>bašte</a:t>
            </a:r>
            <a:r>
              <a:rPr lang="en-US" sz="2400" dirty="0"/>
              <a:t> za 50% do 2050. </a:t>
            </a:r>
            <a:r>
              <a:rPr lang="en-US" sz="2400" dirty="0" err="1"/>
              <a:t>godine</a:t>
            </a:r>
            <a:r>
              <a:rPr lang="en-US" sz="2400" dirty="0"/>
              <a:t> u </a:t>
            </a:r>
            <a:r>
              <a:rPr lang="en-US" sz="2400" dirty="0" err="1"/>
              <a:t>odnosu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2014. </a:t>
            </a:r>
            <a:r>
              <a:rPr lang="en-US" sz="2400" dirty="0" err="1"/>
              <a:t>godinu</a:t>
            </a:r>
            <a:r>
              <a:rPr lang="en-US" sz="2400" dirty="0"/>
              <a:t>.</a:t>
            </a:r>
            <a:r>
              <a:rPr lang="bs-Latn-BA" sz="2400" dirty="0"/>
              <a:t> </a:t>
            </a:r>
            <a:endParaRPr lang="en-US" sz="2400" dirty="0"/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 descr="Cigre BIH novo 2">
            <a:extLst>
              <a:ext uri="{FF2B5EF4-FFF2-40B4-BE49-F238E27FC236}">
                <a16:creationId xmlns:a16="http://schemas.microsoft.com/office/drawing/2014/main" id="{69D14B18-055B-D2E5-6C30-75A84AE91B6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5339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7755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7598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12" y="1143000"/>
            <a:ext cx="4022312" cy="18200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600" b="1" kern="1200" dirty="0" err="1">
                <a:solidFill>
                  <a:schemeClr val="tx1"/>
                </a:solidFill>
              </a:rPr>
              <a:t>Ciljevi</a:t>
            </a:r>
            <a:r>
              <a:rPr lang="en-US" sz="3600" b="1" kern="1200" dirty="0">
                <a:solidFill>
                  <a:schemeClr val="tx1"/>
                </a:solidFill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</a:rPr>
              <a:t>smanjenja</a:t>
            </a:r>
            <a:r>
              <a:rPr lang="en-US" sz="3600" b="1" kern="1200" dirty="0">
                <a:solidFill>
                  <a:schemeClr val="tx1"/>
                </a:solidFill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</a:rPr>
              <a:t>emisija</a:t>
            </a:r>
            <a:br>
              <a:rPr lang="bs-Latn-BA" sz="3600" b="1" kern="1200" dirty="0">
                <a:solidFill>
                  <a:schemeClr val="tx1"/>
                </a:solidFill>
              </a:rPr>
            </a:br>
            <a:r>
              <a:rPr lang="bs-Latn-BA" sz="3600" b="1" kern="1200" dirty="0">
                <a:solidFill>
                  <a:schemeClr val="tx1"/>
                </a:solidFill>
              </a:rPr>
              <a:t>(</a:t>
            </a:r>
            <a:r>
              <a:rPr lang="bs-Latn-BA" sz="3600" b="1" dirty="0"/>
              <a:t>bez ponora)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704" y="346883"/>
            <a:ext cx="146304" cy="7039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903" y="4546920"/>
            <a:ext cx="402231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1569628"/>
              </p:ext>
            </p:extLst>
          </p:nvPr>
        </p:nvGraphicFramePr>
        <p:xfrm>
          <a:off x="3960813" y="966201"/>
          <a:ext cx="8228012" cy="5547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53F2C9C-BC37-042D-FE91-B4F565C720DD}"/>
              </a:ext>
            </a:extLst>
          </p:cNvPr>
          <p:cNvSpPr/>
          <p:nvPr/>
        </p:nvSpPr>
        <p:spPr>
          <a:xfrm>
            <a:off x="368712" y="381000"/>
            <a:ext cx="925100" cy="520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igre BIH novo 2">
            <a:extLst>
              <a:ext uri="{FF2B5EF4-FFF2-40B4-BE49-F238E27FC236}">
                <a16:creationId xmlns:a16="http://schemas.microsoft.com/office/drawing/2014/main" id="{1DA6C272-23D4-01C3-94F9-4FD7F80A2B5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AutoShape 2" descr="imag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6" descr="image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image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25" y="3200400"/>
            <a:ext cx="2755488" cy="28594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6E2C3C1-E000-CFA6-56DC-457E87DEEF1B}"/>
              </a:ext>
            </a:extLst>
          </p:cNvPr>
          <p:cNvSpPr txBox="1"/>
          <p:nvPr/>
        </p:nvSpPr>
        <p:spPr>
          <a:xfrm>
            <a:off x="227012" y="5943600"/>
            <a:ext cx="555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Ponor- sistem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koji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apsorbira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više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ugljika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nego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što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ga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emitira.Glavni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prirodni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ponori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su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tlo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, </a:t>
            </a:r>
            <a:r>
              <a:rPr lang="en-US" sz="1800" i="0" u="sng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šume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 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i</a:t>
            </a:r>
            <a:r>
              <a:rPr lang="en-US" sz="1800" i="0" dirty="0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US" sz="1800" i="0" dirty="0" err="1">
                <a:solidFill>
                  <a:schemeClr val="tx2">
                    <a:lumMod val="75000"/>
                  </a:schemeClr>
                </a:solidFill>
                <a:effectLst/>
                <a:latin typeface="Helvetica" panose="020B0604020202020204" pitchFamily="34" charset="0"/>
              </a:rPr>
              <a:t>oceani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976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412" y="331013"/>
            <a:ext cx="10969943" cy="1143000"/>
          </a:xfrm>
        </p:spPr>
        <p:txBody>
          <a:bodyPr>
            <a:normAutofit/>
          </a:bodyPr>
          <a:lstStyle/>
          <a:p>
            <a:pPr algn="l"/>
            <a:r>
              <a:rPr lang="bs-Latn-BA" sz="2800" b="1" dirty="0"/>
              <a:t>Ciljevi smanjenja emisija emisija – NDC (u odnosu na 2014.)</a:t>
            </a:r>
            <a:endParaRPr lang="en-US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959075"/>
              </p:ext>
            </p:extLst>
          </p:nvPr>
        </p:nvGraphicFramePr>
        <p:xfrm>
          <a:off x="936072" y="1167143"/>
          <a:ext cx="3987201" cy="890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7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8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2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Cilj/godina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2030.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2050.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Bezuslovni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-12,8%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-50%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Uslovni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-17,5%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-55%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2" marR="6856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40904831"/>
              </p:ext>
            </p:extLst>
          </p:nvPr>
        </p:nvGraphicFramePr>
        <p:xfrm>
          <a:off x="1033402" y="2218234"/>
          <a:ext cx="9790804" cy="4354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5180012" y="1371600"/>
            <a:ext cx="3124200" cy="585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 dirty="0">
              <a:solidFill>
                <a:srgbClr val="FF0000"/>
              </a:solidFill>
            </a:endParaRPr>
          </a:p>
          <a:p>
            <a:pPr algn="ctr"/>
            <a:r>
              <a:rPr lang="bs-Latn-BA" dirty="0">
                <a:solidFill>
                  <a:srgbClr val="FF0000"/>
                </a:solidFill>
              </a:rPr>
              <a:t>bez ponora GHG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8624918" y="4558750"/>
            <a:ext cx="1179136" cy="10204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igre BIH novo 2">
            <a:extLst>
              <a:ext uri="{FF2B5EF4-FFF2-40B4-BE49-F238E27FC236}">
                <a16:creationId xmlns:a16="http://schemas.microsoft.com/office/drawing/2014/main" id="{44178133-1ADA-6E4C-7701-D53F7FD34B1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3865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12" y="666936"/>
            <a:ext cx="10969943" cy="1143000"/>
          </a:xfrm>
        </p:spPr>
        <p:txBody>
          <a:bodyPr>
            <a:normAutofit/>
          </a:bodyPr>
          <a:lstStyle/>
          <a:p>
            <a:r>
              <a:rPr lang="bs-Latn-BA" sz="3600" b="1" dirty="0"/>
              <a:t>Klimatska neutralnost - kretanje emisija do 2050.</a:t>
            </a:r>
            <a:endParaRPr lang="en-US" sz="36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642842" y="1524000"/>
            <a:ext cx="8947370" cy="4108175"/>
            <a:chOff x="0" y="0"/>
            <a:chExt cx="7272286" cy="3543300"/>
          </a:xfrm>
        </p:grpSpPr>
        <p:graphicFrame>
          <p:nvGraphicFramePr>
            <p:cNvPr id="5" name="Chart 4"/>
            <p:cNvGraphicFramePr/>
            <p:nvPr/>
          </p:nvGraphicFramePr>
          <p:xfrm>
            <a:off x="0" y="0"/>
            <a:ext cx="7210426" cy="35433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6" name="Straight Connector 5"/>
            <p:cNvCxnSpPr/>
            <p:nvPr/>
          </p:nvCxnSpPr>
          <p:spPr>
            <a:xfrm>
              <a:off x="2867024" y="600074"/>
              <a:ext cx="3714752" cy="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6591301" y="600075"/>
              <a:ext cx="9525" cy="181927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57"/>
            <p:cNvSpPr txBox="1"/>
            <p:nvPr/>
          </p:nvSpPr>
          <p:spPr>
            <a:xfrm>
              <a:off x="6591301" y="1171575"/>
              <a:ext cx="680985" cy="29321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bs-Latn-BA" sz="1100" b="1">
                  <a:solidFill>
                    <a:srgbClr val="FF0000"/>
                  </a:solidFill>
                  <a:effectLst/>
                  <a:ea typeface="Times New Roman"/>
                  <a:cs typeface="Times New Roman"/>
                </a:rPr>
                <a:t>80,17%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4448177" y="600075"/>
              <a:ext cx="9524" cy="39052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60"/>
            <p:cNvSpPr txBox="1"/>
            <p:nvPr/>
          </p:nvSpPr>
          <p:spPr>
            <a:xfrm>
              <a:off x="4589960" y="992932"/>
              <a:ext cx="680985" cy="35728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bs-Latn-BA" sz="1100" b="1" dirty="0">
                  <a:solidFill>
                    <a:srgbClr val="FF0000"/>
                  </a:solidFill>
                  <a:effectLst/>
                  <a:ea typeface="Times New Roman"/>
                  <a:cs typeface="Times New Roman"/>
                </a:rPr>
                <a:t>21,38%</a:t>
              </a:r>
              <a:endParaRPr lang="en-US" sz="1200" dirty="0">
                <a:effectLst/>
                <a:latin typeface="Times New Roman"/>
                <a:ea typeface="Times New Roman"/>
              </a:endParaRPr>
            </a:p>
          </p:txBody>
        </p:sp>
      </p:grpSp>
      <p:pic>
        <p:nvPicPr>
          <p:cNvPr id="11" name="Picture 10" descr="Cigre BIH novo 2">
            <a:extLst>
              <a:ext uri="{FF2B5EF4-FFF2-40B4-BE49-F238E27FC236}">
                <a16:creationId xmlns:a16="http://schemas.microsoft.com/office/drawing/2014/main" id="{5F80DFF4-F220-25D7-7A19-B16DCAE527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A21B8B-63A1-83C5-A47F-071798BCBC57}"/>
              </a:ext>
            </a:extLst>
          </p:cNvPr>
          <p:cNvSpPr txBox="1"/>
          <p:nvPr/>
        </p:nvSpPr>
        <p:spPr>
          <a:xfrm>
            <a:off x="2910595" y="5791200"/>
            <a:ext cx="8258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400" b="1" dirty="0">
                <a:latin typeface="+mj-lt"/>
                <a:ea typeface="+mj-ea"/>
                <a:cs typeface="+mj-cs"/>
              </a:rPr>
              <a:t>Klimatska neutralnost uz iznose ponora iz 2016. godine</a:t>
            </a:r>
            <a:endParaRPr lang="en-US" sz="24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47514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0" y="1410608"/>
            <a:ext cx="6858000" cy="4036784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1" y="1420745"/>
            <a:ext cx="6857999" cy="403678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397" y="3588611"/>
            <a:ext cx="2501979" cy="403678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606" y="969718"/>
            <a:ext cx="3899340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9" y="1400469"/>
            <a:ext cx="6858003" cy="403678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552062-6E50-DE5D-417E-DB2305DF1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933" y="1725111"/>
            <a:ext cx="3200532" cy="3387497"/>
          </a:xfrm>
        </p:spPr>
        <p:txBody>
          <a:bodyPr anchor="b"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AKCIONI PLAN ZA PROVEDBU SOFIJSKE DEKLARACIJE O ZELENOM PROGRAMU ZA ZAPADNI BALKAN ZA PERIOD 2021-2030. </a:t>
            </a:r>
            <a:br>
              <a:rPr lang="bs-Latn-BA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s-Latn-BA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oktobar 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14F00-FA10-38F2-E6E7-560925BD0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9006" y="4800600"/>
            <a:ext cx="6553640" cy="139492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b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B332DE-26CD-C1B4-5F97-12A43FAEA565}"/>
              </a:ext>
            </a:extLst>
          </p:cNvPr>
          <p:cNvSpPr txBox="1"/>
          <p:nvPr/>
        </p:nvSpPr>
        <p:spPr>
          <a:xfrm>
            <a:off x="4978642" y="448245"/>
            <a:ext cx="6214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sredstvo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usmjeravanje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provedbe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6D43DFF-EEB9-6F99-B7E3-F39511C85C10}"/>
              </a:ext>
            </a:extLst>
          </p:cNvPr>
          <p:cNvSpPr/>
          <p:nvPr/>
        </p:nvSpPr>
        <p:spPr>
          <a:xfrm rot="10800000">
            <a:off x="4062336" y="362895"/>
            <a:ext cx="988988" cy="6144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A869F6C-FF07-F19A-1028-CD79DCAA1639}"/>
              </a:ext>
            </a:extLst>
          </p:cNvPr>
          <p:cNvSpPr/>
          <p:nvPr/>
        </p:nvSpPr>
        <p:spPr>
          <a:xfrm>
            <a:off x="4062336" y="1138106"/>
            <a:ext cx="978408" cy="6144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08D75B-9A9D-2632-958E-682D9EB75167}"/>
              </a:ext>
            </a:extLst>
          </p:cNvPr>
          <p:cNvSpPr txBox="1"/>
          <p:nvPr/>
        </p:nvSpPr>
        <p:spPr>
          <a:xfrm>
            <a:off x="5087458" y="1182041"/>
            <a:ext cx="6898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okvir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koordinaciju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podršku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pravilnoj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provedbi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praćenju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napretka</a:t>
            </a:r>
            <a:r>
              <a:rPr lang="en-US" sz="1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AF4BB219-51FF-6901-DF49-98BA5ED43D11}"/>
              </a:ext>
            </a:extLst>
          </p:cNvPr>
          <p:cNvSpPr txBox="1">
            <a:spLocks/>
          </p:cNvSpPr>
          <p:nvPr/>
        </p:nvSpPr>
        <p:spPr>
          <a:xfrm>
            <a:off x="4407975" y="1433683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800"/>
              </a:spcAft>
            </a:pP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predviđeno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je da se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revidira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dva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puta: do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kraja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2024.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kraja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2027.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godine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primjenom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istog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konsultativnog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vlastima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Zapadnom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Balkanu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partnerskim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regionalnim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organizacijama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čime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će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analizirati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postignuti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napredak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odnosu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ciljeve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Akcionog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plana.</a:t>
            </a:r>
          </a:p>
          <a:p>
            <a:pPr algn="just"/>
            <a:r>
              <a:rPr lang="bs-Latn-BA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esetogodišnja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perspektiva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Akcionog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plana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omogućava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njegovo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usklađivanje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najvažnijim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ciljevima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evropske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Ciljevi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održivog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razvoja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(SDG)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Ujedinjenih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nacija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(UN),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Evropski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okvir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energetske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klimatske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period do 2030.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godine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Strategija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Evropske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unije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biodiverzitet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2030.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godine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Strategija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“od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polja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stola”,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Akcioni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planovi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cirkularnu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ekonomiju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postizanje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nulte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zagađenosti</a:t>
            </a:r>
            <a:endParaRPr lang="en-US" sz="2000" dirty="0"/>
          </a:p>
        </p:txBody>
      </p:sp>
      <p:pic>
        <p:nvPicPr>
          <p:cNvPr id="17" name="Picture 16" descr="Cigre BIH novo 2">
            <a:extLst>
              <a:ext uri="{FF2B5EF4-FFF2-40B4-BE49-F238E27FC236}">
                <a16:creationId xmlns:a16="http://schemas.microsoft.com/office/drawing/2014/main" id="{308EECDA-D81E-862A-F4C8-8EA74DBF69E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5318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350036-A33E-8C9E-25DB-72DB6B614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768111"/>
            <a:ext cx="10969625" cy="1143000"/>
          </a:xfrm>
        </p:spPr>
        <p:txBody>
          <a:bodyPr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bs-Latn-B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Sofijska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deklaracija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Zelenoj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Zapadni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Balkan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komponenti</a:t>
            </a:r>
            <a:b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klimatsko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djelovanje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energetika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cirkularna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ekonomija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s-Latn-B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smanjenje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zagađivanj</a:t>
            </a:r>
            <a:r>
              <a:rPr lang="bs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održiva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poljoprivreda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zaštita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prirode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biodiverziteta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grupisanih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pet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stubova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20248D3D-BD19-5121-48BD-661524947E6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529893" y="1752600"/>
            <a:ext cx="977704" cy="47085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marL="0" algn="ctr">
              <a:lnSpc>
                <a:spcPct val="90000"/>
              </a:lnSpc>
              <a:spcBef>
                <a:spcPts val="1000"/>
              </a:spcBef>
            </a:pPr>
            <a:r>
              <a:rPr lang="bs-Latn-BA" sz="2400" dirty="0">
                <a:solidFill>
                  <a:schemeClr val="lt1"/>
                </a:solidFill>
              </a:rPr>
              <a:t>Dekarbonizacija</a:t>
            </a:r>
          </a:p>
          <a:p>
            <a:pPr marL="0" algn="ctr">
              <a:lnSpc>
                <a:spcPct val="90000"/>
              </a:lnSpc>
              <a:spcBef>
                <a:spcPts val="1000"/>
              </a:spcBef>
            </a:pPr>
            <a:r>
              <a:rPr lang="bs-Latn-BA" sz="2400" dirty="0">
                <a:solidFill>
                  <a:schemeClr val="lt1"/>
                </a:solidFill>
              </a:rPr>
              <a:t>(klima, energija, mobilnost)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02D316-EDE0-85DD-4A64-1247D399B410}"/>
              </a:ext>
            </a:extLst>
          </p:cNvPr>
          <p:cNvSpPr txBox="1"/>
          <p:nvPr/>
        </p:nvSpPr>
        <p:spPr>
          <a:xfrm>
            <a:off x="3985069" y="1752600"/>
            <a:ext cx="517065" cy="469816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bs-Latn-BA" sz="2400" dirty="0"/>
              <a:t>Cirkularna ekonomija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2219A4-D7D1-4618-FF6E-8D0B22EB9661}"/>
              </a:ext>
            </a:extLst>
          </p:cNvPr>
          <p:cNvSpPr txBox="1"/>
          <p:nvPr/>
        </p:nvSpPr>
        <p:spPr>
          <a:xfrm>
            <a:off x="5962744" y="1736324"/>
            <a:ext cx="553998" cy="46929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ts val="1000"/>
              </a:spcBef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s-Latn-BA" dirty="0"/>
              <a:t>Smanjenje zagađivanja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2D8970-4370-69A0-E666-688EBA92AA4C}"/>
              </a:ext>
            </a:extLst>
          </p:cNvPr>
          <p:cNvSpPr txBox="1"/>
          <p:nvPr/>
        </p:nvSpPr>
        <p:spPr>
          <a:xfrm>
            <a:off x="8069085" y="1720788"/>
            <a:ext cx="553998" cy="47085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ts val="1000"/>
              </a:spcBef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s-Latn-BA" dirty="0"/>
              <a:t>Održiva poljoprivreda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2E18A1-71F2-243B-FBD1-FEAE911E9198}"/>
              </a:ext>
            </a:extLst>
          </p:cNvPr>
          <p:cNvSpPr txBox="1"/>
          <p:nvPr/>
        </p:nvSpPr>
        <p:spPr>
          <a:xfrm>
            <a:off x="10110427" y="1720788"/>
            <a:ext cx="517065" cy="46759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ts val="1000"/>
              </a:spcBef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s-Latn-BA" dirty="0"/>
              <a:t>Zaštita prirode i biodiverzitet</a:t>
            </a:r>
          </a:p>
        </p:txBody>
      </p:sp>
      <p:pic>
        <p:nvPicPr>
          <p:cNvPr id="11" name="Picture 10" descr="Cigre BIH novo 2">
            <a:extLst>
              <a:ext uri="{FF2B5EF4-FFF2-40B4-BE49-F238E27FC236}">
                <a16:creationId xmlns:a16="http://schemas.microsoft.com/office/drawing/2014/main" id="{E60169BB-B883-A839-1AE7-94152165337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5996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54511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5371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6B1E6C5-0E05-4610-22F3-AFFE46CDE2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1858" y="1253722"/>
            <a:ext cx="3437249" cy="4325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Akcioni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plan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postavlja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indikativni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vremenski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okvir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za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svaku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obavezu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iz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Sofijske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deklaracije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identificira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glavne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regionalne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koordinatore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organizacije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za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podršku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(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gdje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je to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primjenjivo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)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relevantne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strukture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Vremenski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okvir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utvrđen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je za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svih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pet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stubova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koji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odražavaju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strukturu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Zelenog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programa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za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Zapadni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Balkan, i to:</a:t>
            </a:r>
            <a:b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b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1) </a:t>
            </a:r>
            <a:r>
              <a:rPr lang="en-US" sz="20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Dekarbonizacija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b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2)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Cirkularna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ekonomija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b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3) </a:t>
            </a:r>
            <a:r>
              <a:rPr lang="bs-Latn-BA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Smanjenje zagađivanja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b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4)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Održiva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poljoprivreda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i </a:t>
            </a:r>
            <a:b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5)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Zaštita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prirode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i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biodiverziteta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</a:t>
            </a:r>
            <a:endParaRPr lang="en-US" sz="2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798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789" y="2443480"/>
            <a:ext cx="338239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BE6A6B-A5AE-8423-D190-57A75CCA8197}"/>
              </a:ext>
            </a:extLst>
          </p:cNvPr>
          <p:cNvSpPr/>
          <p:nvPr/>
        </p:nvSpPr>
        <p:spPr>
          <a:xfrm>
            <a:off x="6094412" y="163620"/>
            <a:ext cx="4750301" cy="65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tx1"/>
                </a:solidFill>
              </a:rPr>
              <a:t>PRVI DIO </a:t>
            </a:r>
            <a:r>
              <a:rPr lang="bs-Latn-BA" sz="1700" dirty="0">
                <a:solidFill>
                  <a:schemeClr val="tx1"/>
                </a:solidFill>
              </a:rPr>
              <a:t>AKCIONOG PLANA</a:t>
            </a:r>
            <a:endParaRPr lang="en-US" sz="1700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tx1"/>
                </a:solidFill>
              </a:rPr>
              <a:t>DEKARBONIZACIJA  ENERGETIKA</a:t>
            </a:r>
          </a:p>
        </p:txBody>
      </p:sp>
      <p:pic>
        <p:nvPicPr>
          <p:cNvPr id="7" name="Picture 6" descr="Cigre BIH novo 2">
            <a:extLst>
              <a:ext uri="{FF2B5EF4-FFF2-40B4-BE49-F238E27FC236}">
                <a16:creationId xmlns:a16="http://schemas.microsoft.com/office/drawing/2014/main" id="{5A9B2307-0CED-05ED-5242-426CA453547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D4E388-60AE-F5FE-B27E-D8E7126949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3258463"/>
              </p:ext>
            </p:extLst>
          </p:nvPr>
        </p:nvGraphicFramePr>
        <p:xfrm>
          <a:off x="4688387" y="841248"/>
          <a:ext cx="7273426" cy="597274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536311">
                  <a:extLst>
                    <a:ext uri="{9D8B030D-6E8A-4147-A177-3AD203B41FA5}">
                      <a16:colId xmlns:a16="http://schemas.microsoft.com/office/drawing/2014/main" val="4015448505"/>
                    </a:ext>
                  </a:extLst>
                </a:gridCol>
                <a:gridCol w="1241501">
                  <a:extLst>
                    <a:ext uri="{9D8B030D-6E8A-4147-A177-3AD203B41FA5}">
                      <a16:colId xmlns:a16="http://schemas.microsoft.com/office/drawing/2014/main" val="1314898853"/>
                    </a:ext>
                  </a:extLst>
                </a:gridCol>
                <a:gridCol w="1495614">
                  <a:extLst>
                    <a:ext uri="{9D8B030D-6E8A-4147-A177-3AD203B41FA5}">
                      <a16:colId xmlns:a16="http://schemas.microsoft.com/office/drawing/2014/main" val="4258276722"/>
                    </a:ext>
                  </a:extLst>
                </a:gridCol>
              </a:tblGrid>
              <a:tr h="3743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Aktivnost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Glavni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regionalni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koordinator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Indikativni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vremenski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okvir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3085714955"/>
                  </a:ext>
                </a:extLst>
              </a:tr>
              <a:tr h="3743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Usklađivanje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sa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Zakonom</a:t>
                      </a:r>
                      <a:r>
                        <a:rPr lang="en-US" sz="1000" dirty="0">
                          <a:effectLst/>
                        </a:rPr>
                        <a:t> o </a:t>
                      </a:r>
                      <a:r>
                        <a:rPr lang="en-US" sz="1000" dirty="0" err="1">
                          <a:effectLst/>
                        </a:rPr>
                        <a:t>klimi</a:t>
                      </a:r>
                      <a:r>
                        <a:rPr lang="en-US" sz="1000" dirty="0">
                          <a:effectLst/>
                        </a:rPr>
                        <a:t> EU, </a:t>
                      </a:r>
                      <a:r>
                        <a:rPr lang="en-US" sz="1000" dirty="0" err="1">
                          <a:effectLst/>
                        </a:rPr>
                        <a:t>sa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vizijom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ostvarenja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klimatske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neutralnosti</a:t>
                      </a:r>
                      <a:r>
                        <a:rPr lang="en-US" sz="1000" dirty="0">
                          <a:effectLst/>
                        </a:rPr>
                        <a:t> do 2050. </a:t>
                      </a:r>
                      <a:r>
                        <a:rPr lang="en-US" sz="1000" dirty="0" err="1">
                          <a:effectLst/>
                        </a:rPr>
                        <a:t>godine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RCC,(+</a:t>
                      </a:r>
                      <a:r>
                        <a:rPr lang="en-US" sz="1400" dirty="0" err="1">
                          <a:effectLst/>
                        </a:rPr>
                        <a:t>EnCS</a:t>
                      </a:r>
                      <a:r>
                        <a:rPr lang="en-US" sz="1400" dirty="0">
                          <a:effectLst/>
                        </a:rPr>
                        <a:t> 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2025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175663154"/>
                  </a:ext>
                </a:extLst>
              </a:tr>
              <a:tr h="3743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Utvrđivanje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dalekosežnih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energetskih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i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klimatskih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ciljeva</a:t>
                      </a:r>
                      <a:r>
                        <a:rPr lang="en-US" sz="1000" dirty="0">
                          <a:effectLst/>
                        </a:rPr>
                        <a:t> do 2030. </a:t>
                      </a:r>
                      <a:r>
                        <a:rPr lang="en-US" sz="1000" dirty="0" err="1">
                          <a:effectLst/>
                        </a:rPr>
                        <a:t>godine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EnCS,EK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2022 (u </a:t>
                      </a:r>
                      <a:r>
                        <a:rPr lang="en-US" sz="1400" dirty="0" err="1">
                          <a:effectLst/>
                        </a:rPr>
                        <a:t>toku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2661476383"/>
                  </a:ext>
                </a:extLst>
              </a:tr>
              <a:tr h="2021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Izrada i primjena Integrisanih energetskih i klimatskih planova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EnCS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2022 (u toku)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1510349438"/>
                  </a:ext>
                </a:extLst>
              </a:tr>
              <a:tr h="2021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Priprema i provođenje strategija adaptacije na klimatske promjene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RCC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2028 (u toku)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3173966374"/>
                  </a:ext>
                </a:extLst>
              </a:tr>
              <a:tr h="3743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Usklađivanje sa sistemom trgovine emisijama gasova sa efektom staklene bašte EU i/ili uvođenje drugih instrumenata za naplatu ugljenika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EnCS (biće potvrđeno)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2024 (u toku)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1316456726"/>
                  </a:ext>
                </a:extLst>
              </a:tr>
              <a:tr h="5466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Osiguravanje učešća ekonomija Zapadnog Balkana u Evropskom klimatskom paktu ili razmatranje mogućnosti uspostavljanja sličnog mehanizma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RCC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2022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1237002451"/>
                  </a:ext>
                </a:extLst>
              </a:tr>
              <a:tr h="5466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Preispitivanje i revizija, u slučaju kada je neophodno, svih relevantnih propisa kako bi se podržala postepena dekarbonizacija energetskog sektora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EnCS, RCC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2023 (u </a:t>
                      </a:r>
                      <a:r>
                        <a:rPr lang="en-US" sz="1400" dirty="0" err="1">
                          <a:effectLst/>
                        </a:rPr>
                        <a:t>toku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1264771445"/>
                  </a:ext>
                </a:extLst>
              </a:tr>
              <a:tr h="3743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Prioritizovanje energetske efikasnosti i njeno unapređenje u svim sektorima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EnCS, TCPS, RCC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 toku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2056176443"/>
                  </a:ext>
                </a:extLst>
              </a:tr>
              <a:tr h="3743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Transpozicija i puna primjena Direktive o energetskoj učinkovitosti zgrada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EnCS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2023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1222696826"/>
                  </a:ext>
                </a:extLst>
              </a:tr>
              <a:tr h="3743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Podrška programima obnove privatnih i javnih zgrada, te osiguravanje odgovarajućeg finansiranja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EnCS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 </a:t>
                      </a:r>
                      <a:r>
                        <a:rPr lang="en-US" sz="1400" dirty="0" err="1">
                          <a:effectLst/>
                        </a:rPr>
                        <a:t>toku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2343911100"/>
                  </a:ext>
                </a:extLst>
              </a:tr>
              <a:tr h="3743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Uvećanje udjela obnovljivih izvora energije i stvaranje neophodnih investicionih uslova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EnCS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U </a:t>
                      </a:r>
                      <a:r>
                        <a:rPr lang="en-US" sz="1400" dirty="0" err="1">
                          <a:effectLst/>
                        </a:rPr>
                        <a:t>toku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2430237921"/>
                  </a:ext>
                </a:extLst>
              </a:tr>
              <a:tr h="3743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Umanjenje i postepeno eliminisanje subvencija za ugalj, uz strogo poštovanje pravila o državnoj pomoći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EnCS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 </a:t>
                      </a:r>
                      <a:r>
                        <a:rPr lang="en-US" sz="1400" dirty="0" err="1">
                          <a:effectLst/>
                        </a:rPr>
                        <a:t>toku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3386785380"/>
                  </a:ext>
                </a:extLst>
              </a:tr>
              <a:tr h="3743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Obezbjeđivanje učešća u Inicijativi za podršku regionima uglja u tranziciji za Zapadni Balkan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EnCS	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 </a:t>
                      </a:r>
                      <a:r>
                        <a:rPr lang="en-US" sz="1400" dirty="0" err="1">
                          <a:effectLst/>
                        </a:rPr>
                        <a:t>toku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849979595"/>
                  </a:ext>
                </a:extLst>
              </a:tr>
              <a:tr h="5466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Razvoj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programa</a:t>
                      </a:r>
                      <a:r>
                        <a:rPr lang="en-US" sz="1000" dirty="0">
                          <a:effectLst/>
                        </a:rPr>
                        <a:t> za </a:t>
                      </a:r>
                      <a:r>
                        <a:rPr lang="en-US" sz="1000" dirty="0" err="1">
                          <a:effectLst/>
                        </a:rPr>
                        <a:t>rješavanje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problema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energetskog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siromaštva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i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finansiranje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programa</a:t>
                      </a:r>
                      <a:r>
                        <a:rPr lang="en-US" sz="1000" dirty="0">
                          <a:effectLst/>
                        </a:rPr>
                        <a:t> za </a:t>
                      </a:r>
                      <a:r>
                        <a:rPr lang="en-US" sz="1000" dirty="0" err="1">
                          <a:effectLst/>
                        </a:rPr>
                        <a:t>obnovu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životnog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prostora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i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obezbjeđivanje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osnovnih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životnih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standarda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EnCS</a:t>
                      </a:r>
                      <a:r>
                        <a:rPr lang="en-US" sz="1400" dirty="0">
                          <a:effectLst/>
                        </a:rPr>
                        <a:t>	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 </a:t>
                      </a:r>
                      <a:r>
                        <a:rPr lang="en-US" sz="1400" dirty="0" err="1">
                          <a:effectLst/>
                        </a:rPr>
                        <a:t>toku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</a:p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2024.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47" marR="45847" marT="0" marB="0"/>
                </a:tc>
                <a:extLst>
                  <a:ext uri="{0D108BD9-81ED-4DB2-BD59-A6C34878D82A}">
                    <a16:rowId xmlns:a16="http://schemas.microsoft.com/office/drawing/2014/main" val="1046251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922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1B218-A372-F4EC-53AA-42F5BAE35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/>
              <a:t>ENERGETIKA</a:t>
            </a:r>
            <a:endParaRPr lang="en-US" sz="36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DA9770-97EB-74B3-0CCA-7BBD048C633E}"/>
              </a:ext>
            </a:extLst>
          </p:cNvPr>
          <p:cNvSpPr/>
          <p:nvPr/>
        </p:nvSpPr>
        <p:spPr>
          <a:xfrm>
            <a:off x="836612" y="1295400"/>
            <a:ext cx="532661" cy="51513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bs-Latn-BA" dirty="0"/>
              <a:t>DRUGI DIO – MAPA PUTA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FF618A-5FE6-3435-142A-33743DB134FB}"/>
              </a:ext>
            </a:extLst>
          </p:cNvPr>
          <p:cNvSpPr txBox="1"/>
          <p:nvPr/>
        </p:nvSpPr>
        <p:spPr>
          <a:xfrm>
            <a:off x="1903412" y="1685447"/>
            <a:ext cx="10058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/>
              <a:t>Ekonomije</a:t>
            </a:r>
            <a:r>
              <a:rPr lang="en-US" dirty="0"/>
              <a:t> </a:t>
            </a:r>
            <a:r>
              <a:rPr lang="en-US" dirty="0" err="1"/>
              <a:t>Zapadnog</a:t>
            </a:r>
            <a:r>
              <a:rPr lang="en-US" dirty="0"/>
              <a:t> </a:t>
            </a:r>
            <a:r>
              <a:rPr lang="en-US" dirty="0" err="1"/>
              <a:t>Balkana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pred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ključna</a:t>
            </a:r>
            <a:r>
              <a:rPr lang="en-US" dirty="0"/>
              <a:t> </a:t>
            </a:r>
            <a:r>
              <a:rPr lang="en-US" dirty="0" err="1"/>
              <a:t>izazova</a:t>
            </a:r>
            <a:r>
              <a:rPr lang="bs-Latn-BA" dirty="0"/>
              <a:t>: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postojeće</a:t>
            </a:r>
            <a:r>
              <a:rPr lang="en-US" dirty="0"/>
              <a:t> </a:t>
            </a:r>
            <a:r>
              <a:rPr lang="en-US" dirty="0" err="1"/>
              <a:t>dugoročne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ispuniti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uspostavljanja</a:t>
            </a:r>
            <a:r>
              <a:rPr lang="en-US" dirty="0"/>
              <a:t> </a:t>
            </a:r>
            <a:r>
              <a:rPr lang="en-US" dirty="0" err="1"/>
              <a:t>konkurentnih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integrisanih</a:t>
            </a:r>
            <a:r>
              <a:rPr lang="en-US" dirty="0"/>
              <a:t> </a:t>
            </a:r>
            <a:r>
              <a:rPr lang="en-US" dirty="0" err="1"/>
              <a:t>energetskih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najnovijih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. </a:t>
            </a:r>
            <a:endParaRPr lang="bs-Latn-BA" dirty="0"/>
          </a:p>
          <a:p>
            <a:pPr marL="342900" indent="-342900" algn="just">
              <a:buAutoNum type="arabicPeriod"/>
            </a:pPr>
            <a:r>
              <a:rPr lang="en-US" dirty="0" err="1"/>
              <a:t>budući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lakše</a:t>
            </a:r>
            <a:r>
              <a:rPr lang="en-US" dirty="0"/>
              <a:t> </a:t>
            </a:r>
            <a:r>
              <a:rPr lang="en-US" dirty="0" err="1"/>
              <a:t>ostvarivi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ambicija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ostvareni</a:t>
            </a:r>
            <a:r>
              <a:rPr lang="en-US" dirty="0"/>
              <a:t> (</a:t>
            </a:r>
            <a:r>
              <a:rPr lang="en-US" dirty="0" err="1"/>
              <a:t>ako</a:t>
            </a:r>
            <a:r>
              <a:rPr lang="en-US" dirty="0"/>
              <a:t> ne </a:t>
            </a:r>
            <a:r>
              <a:rPr lang="en-US" dirty="0" err="1"/>
              <a:t>uzmemo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energetsku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),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činjenica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sprovođenje</a:t>
            </a:r>
            <a:r>
              <a:rPr lang="en-US" dirty="0"/>
              <a:t> </a:t>
            </a:r>
            <a:r>
              <a:rPr lang="en-US" dirty="0" err="1"/>
              <a:t>reformi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teže</a:t>
            </a:r>
            <a:r>
              <a:rPr lang="en-US" dirty="0"/>
              <a:t>, a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imajući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regulatorni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koji se </a:t>
            </a:r>
            <a:r>
              <a:rPr lang="en-US" dirty="0" err="1"/>
              <a:t>stalno</a:t>
            </a:r>
            <a:r>
              <a:rPr lang="en-US" dirty="0"/>
              <a:t> </a:t>
            </a:r>
            <a:r>
              <a:rPr lang="en-US" dirty="0" err="1"/>
              <a:t>mijenja</a:t>
            </a:r>
            <a:r>
              <a:rPr lang="en-US" dirty="0"/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C10A2B-2E69-EA4B-D206-A7D534290732}"/>
              </a:ext>
            </a:extLst>
          </p:cNvPr>
          <p:cNvSpPr/>
          <p:nvPr/>
        </p:nvSpPr>
        <p:spPr>
          <a:xfrm>
            <a:off x="1903412" y="1295400"/>
            <a:ext cx="3810000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  <a:p>
            <a:pPr algn="ctr"/>
            <a:r>
              <a:rPr lang="pl-PL" dirty="0"/>
              <a:t>Postojeći izazovi na Zapadnom Balkanu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5E049E-C99D-9F04-6934-B92561834BE3}"/>
              </a:ext>
            </a:extLst>
          </p:cNvPr>
          <p:cNvSpPr txBox="1"/>
          <p:nvPr/>
        </p:nvSpPr>
        <p:spPr>
          <a:xfrm>
            <a:off x="1674812" y="3962400"/>
            <a:ext cx="10134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Energetski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Zapadnog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Balkana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koji 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značajnoj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mjeri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počiva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upotrebi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fosilnih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goriva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zastarjelim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tehnologijama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starijim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postrojenjima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imaće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naročito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Ionako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složena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zahtjevna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transformacija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integracija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Zapadnog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Balkana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energetsko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tržište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biće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opterećena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izazovima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vezanim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novodefinisane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ambicioznije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planove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dekarbonizacije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zahtjevima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korjenitom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transformacijom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ovog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vrlo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tijesnim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rokovima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pic>
        <p:nvPicPr>
          <p:cNvPr id="7" name="Picture 6" descr="Cigre BIH novo 2">
            <a:extLst>
              <a:ext uri="{FF2B5EF4-FFF2-40B4-BE49-F238E27FC236}">
                <a16:creationId xmlns:a16="http://schemas.microsoft.com/office/drawing/2014/main" id="{3704D5C0-7DCD-4717-F82B-CC9F9B4B70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580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DF92F-4066-F747-AAEF-597A8340E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035" y="168633"/>
            <a:ext cx="6096000" cy="1143000"/>
          </a:xfrm>
        </p:spPr>
        <p:txBody>
          <a:bodyPr>
            <a:normAutofit/>
          </a:bodyPr>
          <a:lstStyle/>
          <a:p>
            <a:pPr algn="l"/>
            <a:r>
              <a:rPr lang="bs-Latn-BA" sz="3200" b="1" dirty="0"/>
              <a:t>Uzroci klimatskih promjena</a:t>
            </a:r>
            <a:endParaRPr lang="en-US" sz="32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2360612" y="1447800"/>
            <a:ext cx="7949235" cy="5616624"/>
            <a:chOff x="1728268" y="792138"/>
            <a:chExt cx="6500550" cy="5616624"/>
          </a:xfrm>
        </p:grpSpPr>
        <p:grpSp>
          <p:nvGrpSpPr>
            <p:cNvPr id="6" name="Group 5"/>
            <p:cNvGrpSpPr/>
            <p:nvPr/>
          </p:nvGrpSpPr>
          <p:grpSpPr>
            <a:xfrm>
              <a:off x="1728268" y="792138"/>
              <a:ext cx="6500550" cy="5020916"/>
              <a:chOff x="990600" y="304800"/>
              <a:chExt cx="7543800" cy="6291636"/>
            </a:xfrm>
          </p:grpSpPr>
          <p:sp>
            <p:nvSpPr>
              <p:cNvPr id="10" name="Line 3"/>
              <p:cNvSpPr>
                <a:spLocks noChangeShapeType="1"/>
              </p:cNvSpPr>
              <p:nvPr/>
            </p:nvSpPr>
            <p:spPr bwMode="auto">
              <a:xfrm>
                <a:off x="990600" y="1371600"/>
                <a:ext cx="0" cy="45720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Text Box 8"/>
              <p:cNvSpPr txBox="1">
                <a:spLocks noChangeArrowheads="1"/>
              </p:cNvSpPr>
              <p:nvPr/>
            </p:nvSpPr>
            <p:spPr bwMode="auto">
              <a:xfrm>
                <a:off x="1066800" y="914401"/>
                <a:ext cx="1259896" cy="146554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400" b="1" dirty="0" err="1"/>
                  <a:t>produkti</a:t>
                </a:r>
                <a:endParaRPr lang="en-US" sz="1400" b="1" dirty="0"/>
              </a:p>
              <a:p>
                <a:r>
                  <a:rPr lang="en-US" sz="1400" b="1" dirty="0" err="1"/>
                  <a:t>nepotpunog</a:t>
                </a:r>
                <a:endParaRPr lang="en-US" sz="1400" b="1" dirty="0"/>
              </a:p>
              <a:p>
                <a:r>
                  <a:rPr lang="en-US" sz="1400" b="1" dirty="0" err="1"/>
                  <a:t>sagorijevanja</a:t>
                </a:r>
                <a:endParaRPr lang="en-US" sz="1400" b="1" dirty="0"/>
              </a:p>
              <a:p>
                <a:endParaRPr lang="en-US" sz="1400" b="1" dirty="0"/>
              </a:p>
              <a:p>
                <a:r>
                  <a:rPr lang="en-US" sz="1400" b="1" dirty="0"/>
                  <a:t>CO, </a:t>
                </a:r>
                <a:r>
                  <a:rPr lang="en-US" sz="1400" b="1" dirty="0" err="1"/>
                  <a:t>čađ</a:t>
                </a:r>
                <a:r>
                  <a:rPr lang="en-US" sz="1400" b="1" dirty="0"/>
                  <a:t>, CH</a:t>
                </a:r>
              </a:p>
            </p:txBody>
          </p:sp>
          <p:sp>
            <p:nvSpPr>
              <p:cNvPr id="12" name="Text Box 9"/>
              <p:cNvSpPr txBox="1">
                <a:spLocks noChangeArrowheads="1"/>
              </p:cNvSpPr>
              <p:nvPr/>
            </p:nvSpPr>
            <p:spPr bwMode="auto">
              <a:xfrm>
                <a:off x="3200400" y="533399"/>
                <a:ext cx="1363340" cy="173551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400" b="1" dirty="0" err="1">
                    <a:solidFill>
                      <a:srgbClr val="FF0000"/>
                    </a:solidFill>
                  </a:rPr>
                  <a:t>kvalitet</a:t>
                </a:r>
                <a:r>
                  <a:rPr lang="en-US" sz="14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1400" b="1" dirty="0" err="1">
                    <a:solidFill>
                      <a:srgbClr val="FF0000"/>
                    </a:solidFill>
                  </a:rPr>
                  <a:t>goriva</a:t>
                </a:r>
                <a:r>
                  <a:rPr lang="en-US" sz="1400" b="1" dirty="0">
                    <a:solidFill>
                      <a:srgbClr val="FF0000"/>
                    </a:solidFill>
                  </a:rPr>
                  <a:t>,</a:t>
                </a:r>
              </a:p>
              <a:p>
                <a:r>
                  <a:rPr lang="en-US" sz="1400" b="1" dirty="0" err="1">
                    <a:solidFill>
                      <a:srgbClr val="FF0000"/>
                    </a:solidFill>
                  </a:rPr>
                  <a:t>tehnol</a:t>
                </a:r>
                <a:r>
                  <a:rPr lang="en-US" sz="1400" b="1" dirty="0">
                    <a:solidFill>
                      <a:srgbClr val="FF0000"/>
                    </a:solidFill>
                  </a:rPr>
                  <a:t>. </a:t>
                </a:r>
                <a:r>
                  <a:rPr lang="en-US" sz="1400" b="1" dirty="0" err="1">
                    <a:solidFill>
                      <a:srgbClr val="FF0000"/>
                    </a:solidFill>
                  </a:rPr>
                  <a:t>sagor</a:t>
                </a:r>
                <a:r>
                  <a:rPr lang="en-US" sz="1400" b="1" dirty="0">
                    <a:solidFill>
                      <a:srgbClr val="FF0000"/>
                    </a:solidFill>
                  </a:rPr>
                  <a:t>.</a:t>
                </a:r>
              </a:p>
              <a:p>
                <a:endParaRPr lang="en-US" sz="1400" b="1" dirty="0">
                  <a:solidFill>
                    <a:srgbClr val="FF0000"/>
                  </a:solidFill>
                </a:endParaRPr>
              </a:p>
              <a:p>
                <a:r>
                  <a:rPr lang="en-US" sz="1400" b="1" dirty="0" err="1">
                    <a:solidFill>
                      <a:srgbClr val="FF0000"/>
                    </a:solidFill>
                  </a:rPr>
                  <a:t>kiseli</a:t>
                </a:r>
                <a:r>
                  <a:rPr lang="en-US" sz="14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1400" b="1" dirty="0" err="1">
                    <a:solidFill>
                      <a:srgbClr val="FF0000"/>
                    </a:solidFill>
                  </a:rPr>
                  <a:t>gasovi</a:t>
                </a:r>
                <a:r>
                  <a:rPr lang="en-US" sz="1400" b="1" dirty="0">
                    <a:solidFill>
                      <a:srgbClr val="FF0000"/>
                    </a:solidFill>
                  </a:rPr>
                  <a:t>,</a:t>
                </a:r>
              </a:p>
              <a:p>
                <a:r>
                  <a:rPr lang="en-US" sz="1400" b="1" dirty="0" err="1">
                    <a:solidFill>
                      <a:srgbClr val="FF0000"/>
                    </a:solidFill>
                  </a:rPr>
                  <a:t>teški</a:t>
                </a:r>
                <a:r>
                  <a:rPr lang="en-US" sz="14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1400" b="1" dirty="0" err="1">
                    <a:solidFill>
                      <a:srgbClr val="FF0000"/>
                    </a:solidFill>
                  </a:rPr>
                  <a:t>metali</a:t>
                </a:r>
                <a:r>
                  <a:rPr lang="en-US" sz="1400" b="1" dirty="0">
                    <a:solidFill>
                      <a:srgbClr val="FF0000"/>
                    </a:solidFill>
                  </a:rPr>
                  <a:t>,</a:t>
                </a:r>
              </a:p>
              <a:p>
                <a:r>
                  <a:rPr lang="en-US" sz="1400" b="1" dirty="0">
                    <a:solidFill>
                      <a:srgbClr val="FF0000"/>
                    </a:solidFill>
                  </a:rPr>
                  <a:t>VOC, POP</a:t>
                </a:r>
              </a:p>
            </p:txBody>
          </p:sp>
          <p:sp>
            <p:nvSpPr>
              <p:cNvPr id="13" name="Arc 10"/>
              <p:cNvSpPr>
                <a:spLocks/>
              </p:cNvSpPr>
              <p:nvPr/>
            </p:nvSpPr>
            <p:spPr bwMode="auto">
              <a:xfrm rot="11263634" flipV="1">
                <a:off x="4724400" y="2093913"/>
                <a:ext cx="3363913" cy="3513137"/>
              </a:xfrm>
              <a:custGeom>
                <a:avLst/>
                <a:gdLst>
                  <a:gd name="T0" fmla="*/ 357571 w 21600"/>
                  <a:gd name="T1" fmla="*/ 0 h 21478"/>
                  <a:gd name="T2" fmla="*/ 3363913 w 21600"/>
                  <a:gd name="T3" fmla="*/ 3513137 h 21478"/>
                  <a:gd name="T4" fmla="*/ 0 w 21600"/>
                  <a:gd name="T5" fmla="*/ 3513137 h 2147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478" fill="none" extrusionOk="0">
                    <a:moveTo>
                      <a:pt x="2295" y="0"/>
                    </a:moveTo>
                    <a:cubicBezTo>
                      <a:pt x="13274" y="1173"/>
                      <a:pt x="21600" y="10437"/>
                      <a:pt x="21600" y="21478"/>
                    </a:cubicBezTo>
                  </a:path>
                  <a:path w="21600" h="21478" stroke="0" extrusionOk="0">
                    <a:moveTo>
                      <a:pt x="2295" y="0"/>
                    </a:moveTo>
                    <a:cubicBezTo>
                      <a:pt x="13274" y="1173"/>
                      <a:pt x="21600" y="10437"/>
                      <a:pt x="21600" y="21478"/>
                    </a:cubicBezTo>
                    <a:lnTo>
                      <a:pt x="0" y="21478"/>
                    </a:lnTo>
                    <a:lnTo>
                      <a:pt x="2295" y="0"/>
                    </a:lnTo>
                    <a:close/>
                  </a:path>
                </a:pathLst>
              </a:cu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Text Box 11"/>
              <p:cNvSpPr txBox="1">
                <a:spLocks noChangeArrowheads="1"/>
              </p:cNvSpPr>
              <p:nvPr/>
            </p:nvSpPr>
            <p:spPr bwMode="auto">
              <a:xfrm>
                <a:off x="5624513" y="304800"/>
                <a:ext cx="2043337" cy="146554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bs-Latn-BA" sz="1400" b="1" dirty="0">
                    <a:solidFill>
                      <a:schemeClr val="accent2"/>
                    </a:solidFill>
                  </a:rPr>
                  <a:t>t</a:t>
                </a:r>
                <a:r>
                  <a:rPr lang="en-US" sz="1400" b="1" dirty="0" err="1">
                    <a:solidFill>
                      <a:schemeClr val="accent2"/>
                    </a:solidFill>
                  </a:rPr>
                  <a:t>ip</a:t>
                </a:r>
                <a:r>
                  <a:rPr lang="bs-Latn-BA" sz="1400" b="1" dirty="0">
                    <a:solidFill>
                      <a:schemeClr val="accent2"/>
                    </a:solidFill>
                  </a:rPr>
                  <a:t> </a:t>
                </a:r>
                <a:r>
                  <a:rPr lang="en-US" sz="1400" b="1" dirty="0" err="1">
                    <a:solidFill>
                      <a:schemeClr val="accent2"/>
                    </a:solidFill>
                  </a:rPr>
                  <a:t>energet</a:t>
                </a:r>
                <a:r>
                  <a:rPr lang="bs-Latn-BA" sz="1400" b="1" dirty="0">
                    <a:solidFill>
                      <a:schemeClr val="accent2"/>
                    </a:solidFill>
                  </a:rPr>
                  <a:t>s</a:t>
                </a:r>
                <a:r>
                  <a:rPr lang="en-US" sz="1400" b="1" dirty="0" err="1">
                    <a:solidFill>
                      <a:schemeClr val="accent2"/>
                    </a:solidFill>
                  </a:rPr>
                  <a:t>kih</a:t>
                </a:r>
                <a:r>
                  <a:rPr lang="en-US" sz="1400" b="1" dirty="0">
                    <a:solidFill>
                      <a:schemeClr val="accent2"/>
                    </a:solidFill>
                  </a:rPr>
                  <a:t> </a:t>
                </a:r>
                <a:r>
                  <a:rPr lang="en-US" sz="1400" b="1" dirty="0" err="1">
                    <a:solidFill>
                      <a:schemeClr val="accent2"/>
                    </a:solidFill>
                  </a:rPr>
                  <a:t>izvora</a:t>
                </a:r>
                <a:r>
                  <a:rPr lang="en-US" sz="1400" b="1" dirty="0">
                    <a:solidFill>
                      <a:schemeClr val="accent2"/>
                    </a:solidFill>
                  </a:rPr>
                  <a:t>,</a:t>
                </a:r>
              </a:p>
              <a:p>
                <a:r>
                  <a:rPr lang="en-US" sz="1400" b="1" dirty="0" err="1">
                    <a:solidFill>
                      <a:schemeClr val="accent2"/>
                    </a:solidFill>
                  </a:rPr>
                  <a:t>industrijske</a:t>
                </a:r>
                <a:r>
                  <a:rPr lang="en-US" sz="1400" b="1" dirty="0">
                    <a:solidFill>
                      <a:schemeClr val="accent2"/>
                    </a:solidFill>
                  </a:rPr>
                  <a:t> </a:t>
                </a:r>
                <a:r>
                  <a:rPr lang="bs-Latn-BA" sz="1400" b="1" dirty="0" err="1">
                    <a:solidFill>
                      <a:schemeClr val="accent2"/>
                    </a:solidFill>
                  </a:rPr>
                  <a:t>h</a:t>
                </a:r>
                <a:r>
                  <a:rPr lang="en-US" sz="1400" b="1" dirty="0" err="1">
                    <a:solidFill>
                      <a:schemeClr val="accent2"/>
                    </a:solidFill>
                  </a:rPr>
                  <a:t>emikalije</a:t>
                </a:r>
                <a:r>
                  <a:rPr lang="en-US" sz="1400" b="1" dirty="0">
                    <a:solidFill>
                      <a:schemeClr val="accent2"/>
                    </a:solidFill>
                  </a:rPr>
                  <a:t>,</a:t>
                </a:r>
              </a:p>
              <a:p>
                <a:r>
                  <a:rPr lang="en-US" sz="1400" b="1" dirty="0" err="1">
                    <a:solidFill>
                      <a:schemeClr val="accent2"/>
                    </a:solidFill>
                  </a:rPr>
                  <a:t>tretman</a:t>
                </a:r>
                <a:r>
                  <a:rPr lang="en-US" sz="1400" b="1" dirty="0">
                    <a:solidFill>
                      <a:schemeClr val="accent2"/>
                    </a:solidFill>
                  </a:rPr>
                  <a:t> </a:t>
                </a:r>
                <a:r>
                  <a:rPr lang="en-US" sz="1400" b="1" dirty="0" err="1">
                    <a:solidFill>
                      <a:schemeClr val="accent2"/>
                    </a:solidFill>
                  </a:rPr>
                  <a:t>otpada</a:t>
                </a:r>
                <a:endParaRPr lang="en-US" sz="1400" b="1" dirty="0">
                  <a:solidFill>
                    <a:schemeClr val="accent2"/>
                  </a:solidFill>
                </a:endParaRPr>
              </a:p>
              <a:p>
                <a:endParaRPr lang="en-US" sz="1400" b="1" dirty="0">
                  <a:solidFill>
                    <a:schemeClr val="accent2"/>
                  </a:solidFill>
                </a:endParaRPr>
              </a:p>
              <a:p>
                <a:r>
                  <a:rPr lang="en-US" sz="1400" b="1" dirty="0">
                    <a:solidFill>
                      <a:schemeClr val="accent2"/>
                    </a:solidFill>
                  </a:rPr>
                  <a:t>CO2, CH4, SF6</a:t>
                </a:r>
                <a:r>
                  <a:rPr lang="hr-HR" sz="1400" b="1" dirty="0">
                    <a:solidFill>
                      <a:schemeClr val="accent2"/>
                    </a:solidFill>
                  </a:rPr>
                  <a:t>, </a:t>
                </a:r>
                <a:r>
                  <a:rPr lang="en-US" sz="1400" b="1" dirty="0">
                    <a:solidFill>
                      <a:schemeClr val="accent2"/>
                    </a:solidFill>
                  </a:rPr>
                  <a:t>CFC</a:t>
                </a:r>
              </a:p>
            </p:txBody>
          </p:sp>
          <p:sp>
            <p:nvSpPr>
              <p:cNvPr id="15" name="Text Box 12"/>
              <p:cNvSpPr txBox="1">
                <a:spLocks noChangeArrowheads="1"/>
              </p:cNvSpPr>
              <p:nvPr/>
            </p:nvSpPr>
            <p:spPr bwMode="auto">
              <a:xfrm>
                <a:off x="1541624" y="6172199"/>
                <a:ext cx="6581593" cy="42423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600" dirty="0"/>
                  <a:t>1950               </a:t>
                </a:r>
                <a:r>
                  <a:rPr lang="bs-Latn-BA" sz="1600" dirty="0"/>
                  <a:t>                     </a:t>
                </a:r>
                <a:r>
                  <a:rPr lang="en-US" sz="1600" dirty="0"/>
                  <a:t>1980                  </a:t>
                </a:r>
                <a:r>
                  <a:rPr lang="bs-Latn-BA" sz="1600" dirty="0"/>
                  <a:t>           </a:t>
                </a:r>
                <a:r>
                  <a:rPr lang="en-US" sz="1600" dirty="0"/>
                  <a:t>2010</a:t>
                </a:r>
              </a:p>
            </p:txBody>
          </p:sp>
          <p:sp>
            <p:nvSpPr>
              <p:cNvPr id="16" name="Text Box 13"/>
              <p:cNvSpPr txBox="1">
                <a:spLocks noChangeArrowheads="1"/>
              </p:cNvSpPr>
              <p:nvPr/>
            </p:nvSpPr>
            <p:spPr bwMode="auto">
              <a:xfrm>
                <a:off x="1371600" y="3352800"/>
                <a:ext cx="844595" cy="4242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600" i="1" dirty="0" err="1"/>
                  <a:t>zdravlje</a:t>
                </a:r>
                <a:endParaRPr lang="en-US" sz="1600" i="1" dirty="0"/>
              </a:p>
            </p:txBody>
          </p:sp>
          <p:sp>
            <p:nvSpPr>
              <p:cNvPr id="17" name="Text Box 14"/>
              <p:cNvSpPr txBox="1">
                <a:spLocks noChangeArrowheads="1"/>
              </p:cNvSpPr>
              <p:nvPr/>
            </p:nvSpPr>
            <p:spPr bwMode="auto">
              <a:xfrm>
                <a:off x="3733800" y="2895600"/>
                <a:ext cx="966294" cy="4242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600" i="1" dirty="0" err="1"/>
                  <a:t>šume</a:t>
                </a:r>
                <a:r>
                  <a:rPr lang="en-US" sz="1600" i="1" dirty="0"/>
                  <a:t>, </a:t>
                </a:r>
                <a:r>
                  <a:rPr lang="en-US" sz="1600" i="1" dirty="0" err="1"/>
                  <a:t>tlo</a:t>
                </a:r>
                <a:endParaRPr lang="en-US" sz="1600" i="1" dirty="0"/>
              </a:p>
            </p:txBody>
          </p:sp>
          <p:sp>
            <p:nvSpPr>
              <p:cNvPr id="18" name="Text Box 15"/>
              <p:cNvSpPr txBox="1">
                <a:spLocks noChangeArrowheads="1"/>
              </p:cNvSpPr>
              <p:nvPr/>
            </p:nvSpPr>
            <p:spPr bwMode="auto">
              <a:xfrm>
                <a:off x="6857999" y="2514600"/>
                <a:ext cx="1021060" cy="10413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600" i="1" dirty="0" err="1"/>
                  <a:t>klima</a:t>
                </a:r>
                <a:r>
                  <a:rPr lang="en-US" sz="1600" i="1" dirty="0"/>
                  <a:t>,</a:t>
                </a:r>
              </a:p>
              <a:p>
                <a:r>
                  <a:rPr lang="en-US" sz="1600" i="1" dirty="0" err="1"/>
                  <a:t>šume</a:t>
                </a:r>
                <a:r>
                  <a:rPr lang="en-US" sz="1600" i="1" dirty="0"/>
                  <a:t>, </a:t>
                </a:r>
                <a:r>
                  <a:rPr lang="en-US" sz="1600" i="1" dirty="0" err="1"/>
                  <a:t>tlo</a:t>
                </a:r>
                <a:r>
                  <a:rPr lang="en-US" sz="1600" i="1" dirty="0"/>
                  <a:t>,</a:t>
                </a:r>
              </a:p>
              <a:p>
                <a:r>
                  <a:rPr lang="en-US" sz="1600" i="1" dirty="0" err="1"/>
                  <a:t>zdravlje</a:t>
                </a:r>
                <a:endParaRPr lang="en-US" sz="1600" i="1" dirty="0"/>
              </a:p>
            </p:txBody>
          </p:sp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>
                <a:off x="4572000" y="3657600"/>
                <a:ext cx="0" cy="1295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17"/>
              <p:cNvSpPr>
                <a:spLocks noChangeShapeType="1"/>
              </p:cNvSpPr>
              <p:nvPr/>
            </p:nvSpPr>
            <p:spPr bwMode="auto">
              <a:xfrm>
                <a:off x="4572000" y="4495800"/>
                <a:ext cx="3962400" cy="0"/>
              </a:xfrm>
              <a:prstGeom prst="line">
                <a:avLst/>
              </a:prstGeom>
              <a:noFill/>
              <a:ln w="76200" cmpd="tri">
                <a:solidFill>
                  <a:srgbClr val="FF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Text Box 18"/>
              <p:cNvSpPr txBox="1">
                <a:spLocks noChangeArrowheads="1"/>
              </p:cNvSpPr>
              <p:nvPr/>
            </p:nvSpPr>
            <p:spPr bwMode="auto">
              <a:xfrm>
                <a:off x="5325844" y="4535488"/>
                <a:ext cx="2730939" cy="8099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en-US" sz="1800" dirty="0" err="1"/>
                  <a:t>međunarodna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saradnja</a:t>
                </a:r>
                <a:endParaRPr lang="en-US" sz="1800" dirty="0"/>
              </a:p>
              <a:p>
                <a:pPr algn="ctr"/>
                <a:r>
                  <a:rPr lang="en-US" sz="1800" dirty="0"/>
                  <a:t>(od 1979</a:t>
                </a:r>
                <a:r>
                  <a:rPr lang="bs-Latn-BA" sz="1800" dirty="0"/>
                  <a:t>.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pravno</a:t>
                </a:r>
                <a:r>
                  <a:rPr lang="en-US" sz="1800" dirty="0"/>
                  <a:t> </a:t>
                </a:r>
                <a:r>
                  <a:rPr lang="en-US" sz="1800" dirty="0" err="1"/>
                  <a:t>obavez</a:t>
                </a:r>
                <a:r>
                  <a:rPr lang="en-US" sz="1800" dirty="0"/>
                  <a:t>.)</a:t>
                </a:r>
              </a:p>
            </p:txBody>
          </p:sp>
          <p:sp>
            <p:nvSpPr>
              <p:cNvPr id="22" name="Text Box 19"/>
              <p:cNvSpPr txBox="1">
                <a:spLocks noChangeArrowheads="1"/>
              </p:cNvSpPr>
              <p:nvPr/>
            </p:nvSpPr>
            <p:spPr bwMode="auto">
              <a:xfrm>
                <a:off x="1355724" y="5449888"/>
                <a:ext cx="4182207" cy="4242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600" dirty="0" err="1"/>
                  <a:t>lokalno</a:t>
                </a:r>
                <a:r>
                  <a:rPr lang="en-US" sz="1600" dirty="0"/>
                  <a:t>                 </a:t>
                </a:r>
                <a:r>
                  <a:rPr lang="en-US" sz="1600" dirty="0" err="1"/>
                  <a:t>regionalno</a:t>
                </a:r>
                <a:r>
                  <a:rPr lang="en-US" sz="1600" dirty="0"/>
                  <a:t>               </a:t>
                </a:r>
                <a:r>
                  <a:rPr lang="en-US" sz="1600" dirty="0" err="1"/>
                  <a:t>globalno</a:t>
                </a:r>
                <a:endParaRPr lang="en-US" sz="1600" dirty="0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>
                <a:off x="990600" y="5943600"/>
                <a:ext cx="73914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203090" y="3245793"/>
              <a:ext cx="4781761" cy="3162969"/>
              <a:chOff x="2203090" y="3245793"/>
              <a:chExt cx="4781761" cy="3162969"/>
            </a:xfrm>
          </p:grpSpPr>
          <p:sp>
            <p:nvSpPr>
              <p:cNvPr id="8" name="Block Arc 7"/>
              <p:cNvSpPr/>
              <p:nvPr/>
            </p:nvSpPr>
            <p:spPr>
              <a:xfrm>
                <a:off x="2203090" y="3621698"/>
                <a:ext cx="2896420" cy="2225548"/>
              </a:xfrm>
              <a:prstGeom prst="blockArc">
                <a:avLst>
                  <a:gd name="adj1" fmla="val 10800000"/>
                  <a:gd name="adj2" fmla="val 21523155"/>
                  <a:gd name="adj3" fmla="val 0"/>
                </a:avLst>
              </a:prstGeom>
              <a:solidFill>
                <a:schemeClr val="tx2"/>
              </a:solidFill>
              <a:ln w="53975"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Block Arc 8"/>
              <p:cNvSpPr/>
              <p:nvPr/>
            </p:nvSpPr>
            <p:spPr>
              <a:xfrm>
                <a:off x="3322181" y="3245793"/>
                <a:ext cx="3662670" cy="3162969"/>
              </a:xfrm>
              <a:prstGeom prst="blockArc">
                <a:avLst>
                  <a:gd name="adj1" fmla="val 10800000"/>
                  <a:gd name="adj2" fmla="val 21523155"/>
                  <a:gd name="adj3" fmla="val 0"/>
                </a:avLst>
              </a:prstGeom>
              <a:solidFill>
                <a:schemeClr val="accent1"/>
              </a:solidFill>
              <a:ln w="53975">
                <a:solidFill>
                  <a:srgbClr val="B2B2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24" name="Picture 23" descr="Cigre BIH novo 2">
            <a:extLst>
              <a:ext uri="{FF2B5EF4-FFF2-40B4-BE49-F238E27FC236}">
                <a16:creationId xmlns:a16="http://schemas.microsoft.com/office/drawing/2014/main" id="{87B89CAB-2FD7-B7F6-F2EB-055A8AF5921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0659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igre BIH novo 2">
            <a:extLst>
              <a:ext uri="{FF2B5EF4-FFF2-40B4-BE49-F238E27FC236}">
                <a16:creationId xmlns:a16="http://schemas.microsoft.com/office/drawing/2014/main" id="{3704D5C0-7DCD-4717-F82B-CC9F9B4B70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18A50C3-2796-031D-8309-587C399BF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/>
          <a:p>
            <a:r>
              <a:rPr lang="bs-Latn-BA" dirty="0"/>
              <a:t>TRANSPORT</a:t>
            </a:r>
            <a:endParaRPr lang="en-US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8BA8B8C9-DE8A-F37D-11E9-A600A82D1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204212"/>
            <a:ext cx="912812" cy="4921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bs-Latn-BA" sz="1800" dirty="0"/>
              <a:t>PRVI DIO   </a:t>
            </a:r>
          </a:p>
          <a:p>
            <a:pPr marL="0" indent="0" algn="ctr">
              <a:buNone/>
            </a:pPr>
            <a:r>
              <a:rPr lang="bs-Latn-BA" sz="1800" dirty="0"/>
              <a:t>DEKARBONIZACIJA  -TRANSPORT</a:t>
            </a:r>
            <a:endParaRPr lang="en-US" sz="1800" dirty="0"/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60E146E4-6B17-2535-2226-B58999820397}"/>
              </a:ext>
            </a:extLst>
          </p:cNvPr>
          <p:cNvGraphicFramePr>
            <a:graphicFrameLocks/>
          </p:cNvGraphicFramePr>
          <p:nvPr/>
        </p:nvGraphicFramePr>
        <p:xfrm>
          <a:off x="2817812" y="1204211"/>
          <a:ext cx="6111875" cy="48256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4325">
                  <a:extLst>
                    <a:ext uri="{9D8B030D-6E8A-4147-A177-3AD203B41FA5}">
                      <a16:colId xmlns:a16="http://schemas.microsoft.com/office/drawing/2014/main" val="1225644345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1492705477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322511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7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US" sz="160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Aktivnost</a:t>
                      </a:r>
                      <a:endParaRPr lang="en-US" sz="16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7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US" sz="160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Glavni</a:t>
                      </a:r>
                      <a:r>
                        <a:rPr lang="en-US" sz="160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regionalni</a:t>
                      </a:r>
                      <a:r>
                        <a:rPr lang="en-US" sz="160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koordinator</a:t>
                      </a:r>
                      <a:endParaRPr lang="en-US" sz="16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7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US" sz="160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Indikativni</a:t>
                      </a:r>
                      <a:r>
                        <a:rPr lang="en-US" sz="160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vremenski</a:t>
                      </a:r>
                      <a:r>
                        <a:rPr lang="en-US" sz="160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okvir</a:t>
                      </a:r>
                      <a:endParaRPr lang="en-US" sz="16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529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Identificiranje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tehničkih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standarda</a:t>
                      </a:r>
                      <a:r>
                        <a:rPr lang="en-US" sz="1100" dirty="0">
                          <a:effectLst/>
                        </a:rPr>
                        <a:t> EU </a:t>
                      </a:r>
                      <a:r>
                        <a:rPr lang="en-US" sz="1100" dirty="0" err="1">
                          <a:effectLst/>
                        </a:rPr>
                        <a:t>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osiguravanje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njihove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primjene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digitalizacija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svih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vidova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transporta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TCPS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2030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8584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Provođenje Regionalnog akcionog plana za unapređenje transporta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TCPS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312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Provođenje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Akcionog</a:t>
                      </a:r>
                      <a:r>
                        <a:rPr lang="en-US" sz="1100" dirty="0">
                          <a:effectLst/>
                        </a:rPr>
                        <a:t> plana za </a:t>
                      </a:r>
                      <a:r>
                        <a:rPr lang="en-US" sz="1100" dirty="0" err="1">
                          <a:effectLst/>
                        </a:rPr>
                        <a:t>sigurnost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saobraćaja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cestama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TCPS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827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Provođenje Akcionog plana za cestovni saobraćaj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TCPS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709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Razvoj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primjena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planova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otpornosti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klimatske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promjene</a:t>
                      </a:r>
                      <a:r>
                        <a:rPr lang="en-US" sz="1100" dirty="0">
                          <a:effectLst/>
                        </a:rPr>
                        <a:t> za </a:t>
                      </a:r>
                      <a:r>
                        <a:rPr lang="en-US" sz="1100" dirty="0" err="1">
                          <a:effectLst/>
                        </a:rPr>
                        <a:t>transportne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mreže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ekonomija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Zapadnog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Balkana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TCPS,RCC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7063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Promoviranje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pripreme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provođenja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Planova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održive</a:t>
                      </a:r>
                      <a:r>
                        <a:rPr lang="en-US" sz="1100" dirty="0">
                          <a:effectLst/>
                        </a:rPr>
                        <a:t> urbane </a:t>
                      </a:r>
                      <a:r>
                        <a:rPr lang="en-US" sz="1100" dirty="0" err="1">
                          <a:effectLst/>
                        </a:rPr>
                        <a:t>mobilnost</a:t>
                      </a:r>
                      <a:r>
                        <a:rPr lang="en-US" sz="1100" dirty="0">
                          <a:effectLst/>
                        </a:rPr>
                        <a:t> za urbane </a:t>
                      </a:r>
                      <a:r>
                        <a:rPr lang="en-US" sz="1100" dirty="0" err="1">
                          <a:effectLst/>
                        </a:rPr>
                        <a:t>oblasti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Zapadnog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Balkana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TCPS, RCC (</a:t>
                      </a:r>
                      <a:r>
                        <a:rPr lang="en-US" sz="1100" dirty="0" err="1">
                          <a:effectLst/>
                        </a:rPr>
                        <a:t>kroz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samit</a:t>
                      </a:r>
                      <a:r>
                        <a:rPr lang="en-US" sz="1100" dirty="0">
                          <a:effectLst/>
                        </a:rPr>
                        <a:t> LSU)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2025.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351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Definiranje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provođenje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rješenja</a:t>
                      </a:r>
                      <a:r>
                        <a:rPr lang="en-US" sz="1100" dirty="0">
                          <a:effectLst/>
                        </a:rPr>
                        <a:t> za </a:t>
                      </a:r>
                      <a:r>
                        <a:rPr lang="en-US" sz="1100" dirty="0" err="1">
                          <a:effectLst/>
                        </a:rPr>
                        <a:t>održivu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mobilnost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regionalnom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nivou</a:t>
                      </a:r>
                      <a:r>
                        <a:rPr lang="en-US" sz="1100" dirty="0">
                          <a:effectLst/>
                        </a:rPr>
                        <a:t>, </a:t>
                      </a:r>
                      <a:r>
                        <a:rPr lang="en-US" sz="1100" dirty="0" err="1">
                          <a:effectLst/>
                        </a:rPr>
                        <a:t>uključujući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planove</a:t>
                      </a:r>
                      <a:r>
                        <a:rPr lang="en-US" sz="1100" dirty="0">
                          <a:effectLst/>
                        </a:rPr>
                        <a:t> za </a:t>
                      </a:r>
                      <a:r>
                        <a:rPr lang="en-US" sz="1100" dirty="0" err="1">
                          <a:effectLst/>
                        </a:rPr>
                        <a:t>uvođenje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alternativnih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goriva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TCPS (</a:t>
                      </a:r>
                      <a:r>
                        <a:rPr lang="en-US" sz="1100" dirty="0" err="1">
                          <a:effectLst/>
                        </a:rPr>
                        <a:t>infrastruktura</a:t>
                      </a:r>
                      <a:r>
                        <a:rPr lang="en-US" sz="1100" dirty="0">
                          <a:effectLst/>
                        </a:rPr>
                        <a:t> za </a:t>
                      </a:r>
                      <a:r>
                        <a:rPr lang="en-US" sz="1100" dirty="0" err="1">
                          <a:effectLst/>
                        </a:rPr>
                        <a:t>alternativna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goriva</a:t>
                      </a:r>
                      <a:r>
                        <a:rPr lang="en-US" sz="1100" dirty="0">
                          <a:effectLst/>
                        </a:rPr>
                        <a:t>), </a:t>
                      </a:r>
                      <a:r>
                        <a:rPr lang="en-US" sz="1100" dirty="0" err="1">
                          <a:effectLst/>
                        </a:rPr>
                        <a:t>EnCS</a:t>
                      </a:r>
                      <a:r>
                        <a:rPr lang="en-US" sz="1100" dirty="0">
                          <a:effectLst/>
                        </a:rPr>
                        <a:t> (</a:t>
                      </a:r>
                      <a:r>
                        <a:rPr lang="en-US" sz="1100" dirty="0" err="1">
                          <a:effectLst/>
                        </a:rPr>
                        <a:t>snabdijevanje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alternativnim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gorivima</a:t>
                      </a:r>
                      <a:r>
                        <a:rPr lang="en-US" sz="1100" dirty="0">
                          <a:effectLst/>
                        </a:rPr>
                        <a:t>), RCC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2024.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92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Definiranje</a:t>
                      </a:r>
                      <a:r>
                        <a:rPr lang="en-US" sz="1100" dirty="0">
                          <a:effectLst/>
                        </a:rPr>
                        <a:t> plana za </a:t>
                      </a:r>
                      <a:r>
                        <a:rPr lang="en-US" sz="1100" dirty="0" err="1">
                          <a:effectLst/>
                        </a:rPr>
                        <a:t>uvođenje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izgradnju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stanica</a:t>
                      </a:r>
                      <a:r>
                        <a:rPr lang="en-US" sz="1100" dirty="0">
                          <a:effectLst/>
                        </a:rPr>
                        <a:t> za </a:t>
                      </a:r>
                      <a:r>
                        <a:rPr lang="en-US" sz="1100" dirty="0" err="1">
                          <a:effectLst/>
                        </a:rPr>
                        <a:t>punjenje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električnih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vozila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TCPS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2022.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55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Jačanje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regionalne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saradnje</a:t>
                      </a:r>
                      <a:r>
                        <a:rPr lang="en-US" sz="1100" dirty="0">
                          <a:effectLst/>
                        </a:rPr>
                        <a:t> u </a:t>
                      </a:r>
                      <a:r>
                        <a:rPr lang="en-US" sz="1100" dirty="0" err="1">
                          <a:effectLst/>
                        </a:rPr>
                        <a:t>oblasti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razvoja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infrastrukture</a:t>
                      </a:r>
                      <a:r>
                        <a:rPr lang="en-US" sz="1100" dirty="0">
                          <a:effectLst/>
                        </a:rPr>
                        <a:t> za </a:t>
                      </a:r>
                      <a:r>
                        <a:rPr lang="en-US" sz="1100" dirty="0" err="1">
                          <a:effectLst/>
                        </a:rPr>
                        <a:t>alternativna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goriva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TCPS,RCC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6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766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igre BIH novo 2">
            <a:extLst>
              <a:ext uri="{FF2B5EF4-FFF2-40B4-BE49-F238E27FC236}">
                <a16:creationId xmlns:a16="http://schemas.microsoft.com/office/drawing/2014/main" id="{3704D5C0-7DCD-4717-F82B-CC9F9B4B70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18A50C3-2796-031D-8309-587C399BF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/>
          <a:p>
            <a:r>
              <a:rPr lang="bs-Latn-BA" dirty="0"/>
              <a:t>TRANSPORT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2384F02-235D-E69E-6EDA-5DF645ABB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27512"/>
            <a:ext cx="760411" cy="49986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bs-Latn-BA" sz="1800" dirty="0"/>
              <a:t>DRUGI DIO – MAPA PUTA </a:t>
            </a:r>
          </a:p>
          <a:p>
            <a:pPr marL="0" indent="0" algn="ctr">
              <a:buNone/>
            </a:pPr>
            <a:r>
              <a:rPr lang="bs-Latn-BA" sz="1800" dirty="0"/>
              <a:t>SAOBRAĆAJ </a:t>
            </a:r>
            <a:endParaRPr lang="en-US" sz="18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7087981-1BD5-A2E7-B59D-54D3827A37EC}"/>
              </a:ext>
            </a:extLst>
          </p:cNvPr>
          <p:cNvSpPr txBox="1">
            <a:spLocks/>
          </p:cNvSpPr>
          <p:nvPr/>
        </p:nvSpPr>
        <p:spPr>
          <a:xfrm>
            <a:off x="1414879" y="1104604"/>
            <a:ext cx="9754019" cy="50215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n-US" sz="1799" dirty="0" err="1"/>
              <a:t>Stalni</a:t>
            </a:r>
            <a:r>
              <a:rPr lang="en-US" sz="1799" dirty="0"/>
              <a:t> </a:t>
            </a:r>
            <a:r>
              <a:rPr lang="en-US" sz="1799" dirty="0" err="1"/>
              <a:t>sekretarijat</a:t>
            </a:r>
            <a:r>
              <a:rPr lang="en-US" sz="1799" dirty="0"/>
              <a:t> </a:t>
            </a:r>
            <a:r>
              <a:rPr lang="en-US" sz="1799" dirty="0" err="1"/>
              <a:t>Transportne</a:t>
            </a:r>
            <a:r>
              <a:rPr lang="en-US" sz="1799" dirty="0"/>
              <a:t> </a:t>
            </a:r>
            <a:r>
              <a:rPr lang="en-US" sz="1799" dirty="0" err="1"/>
              <a:t>zajednice</a:t>
            </a:r>
            <a:r>
              <a:rPr lang="en-US" sz="1799" dirty="0"/>
              <a:t> (TCPS) je </a:t>
            </a:r>
            <a:r>
              <a:rPr lang="en-US" sz="1799" dirty="0" err="1"/>
              <a:t>zajedno</a:t>
            </a:r>
            <a:r>
              <a:rPr lang="en-US" sz="1799" dirty="0"/>
              <a:t> </a:t>
            </a:r>
            <a:r>
              <a:rPr lang="en-US" sz="1799" dirty="0" err="1"/>
              <a:t>sa</a:t>
            </a:r>
            <a:r>
              <a:rPr lang="en-US" sz="1799" dirty="0"/>
              <a:t> </a:t>
            </a:r>
            <a:r>
              <a:rPr lang="en-US" sz="1799" dirty="0" err="1"/>
              <a:t>regionalnim</a:t>
            </a:r>
            <a:r>
              <a:rPr lang="en-US" sz="1799" dirty="0"/>
              <a:t> </a:t>
            </a:r>
            <a:r>
              <a:rPr lang="en-US" sz="1799" dirty="0" err="1"/>
              <a:t>partnerima</a:t>
            </a:r>
            <a:r>
              <a:rPr lang="en-US" sz="1799" dirty="0"/>
              <a:t> </a:t>
            </a:r>
            <a:r>
              <a:rPr lang="en-US" sz="1799" dirty="0" err="1"/>
              <a:t>izradio</a:t>
            </a:r>
            <a:r>
              <a:rPr lang="en-US" sz="1799" dirty="0"/>
              <a:t> </a:t>
            </a:r>
            <a:r>
              <a:rPr lang="en-US" sz="1799" dirty="0" err="1"/>
              <a:t>Strategiju</a:t>
            </a:r>
            <a:r>
              <a:rPr lang="en-US" sz="1799" dirty="0"/>
              <a:t> </a:t>
            </a:r>
            <a:r>
              <a:rPr lang="en-US" sz="1799" dirty="0" err="1"/>
              <a:t>održive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pametne</a:t>
            </a:r>
            <a:r>
              <a:rPr lang="en-US" sz="1799" dirty="0"/>
              <a:t> </a:t>
            </a:r>
            <a:r>
              <a:rPr lang="en-US" sz="1799" dirty="0" err="1"/>
              <a:t>mobilnosti</a:t>
            </a:r>
            <a:r>
              <a:rPr lang="en-US" sz="1799" dirty="0"/>
              <a:t> za </a:t>
            </a:r>
            <a:r>
              <a:rPr lang="en-US" sz="1799" dirty="0" err="1"/>
              <a:t>Zapadni</a:t>
            </a:r>
            <a:r>
              <a:rPr lang="en-US" sz="1799" dirty="0"/>
              <a:t> Balkan. </a:t>
            </a:r>
            <a:r>
              <a:rPr lang="en-US" sz="1799" dirty="0" err="1"/>
              <a:t>Svrha</a:t>
            </a:r>
            <a:r>
              <a:rPr lang="en-US" sz="1799" dirty="0"/>
              <a:t> </a:t>
            </a:r>
            <a:r>
              <a:rPr lang="en-US" sz="1799" dirty="0" err="1"/>
              <a:t>Strategije</a:t>
            </a:r>
            <a:r>
              <a:rPr lang="en-US" sz="1799" dirty="0"/>
              <a:t> </a:t>
            </a:r>
            <a:r>
              <a:rPr lang="en-US" sz="1799" dirty="0" err="1"/>
              <a:t>jeste</a:t>
            </a:r>
            <a:r>
              <a:rPr lang="en-US" sz="1799" dirty="0"/>
              <a:t> da: </a:t>
            </a:r>
            <a:r>
              <a:rPr lang="en-US" sz="1799" dirty="0" err="1"/>
              <a:t>i</a:t>
            </a:r>
            <a:r>
              <a:rPr lang="en-US" sz="1799" dirty="0"/>
              <a:t>) </a:t>
            </a:r>
            <a:r>
              <a:rPr lang="en-US" sz="1799" dirty="0" err="1"/>
              <a:t>prenese</a:t>
            </a:r>
            <a:r>
              <a:rPr lang="en-US" sz="1799" dirty="0"/>
              <a:t> </a:t>
            </a:r>
            <a:r>
              <a:rPr lang="en-US" sz="1799" dirty="0" err="1"/>
              <a:t>sadržaj</a:t>
            </a:r>
            <a:r>
              <a:rPr lang="en-US" sz="1799" dirty="0"/>
              <a:t> </a:t>
            </a:r>
            <a:r>
              <a:rPr lang="en-US" sz="1799" dirty="0" err="1"/>
              <a:t>Strategije</a:t>
            </a:r>
            <a:r>
              <a:rPr lang="en-US" sz="1799" dirty="0"/>
              <a:t> </a:t>
            </a:r>
            <a:r>
              <a:rPr lang="en-US" sz="1799" dirty="0" err="1"/>
              <a:t>održive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pametne</a:t>
            </a:r>
            <a:r>
              <a:rPr lang="en-US" sz="1799" dirty="0"/>
              <a:t> </a:t>
            </a:r>
            <a:r>
              <a:rPr lang="en-US" sz="1799" dirty="0" err="1"/>
              <a:t>mobilnosti</a:t>
            </a:r>
            <a:r>
              <a:rPr lang="en-US" sz="1799" dirty="0"/>
              <a:t> </a:t>
            </a:r>
            <a:r>
              <a:rPr lang="en-US" sz="1799" dirty="0" err="1"/>
              <a:t>Evropske</a:t>
            </a:r>
            <a:r>
              <a:rPr lang="en-US" sz="1799" dirty="0"/>
              <a:t> </a:t>
            </a:r>
            <a:r>
              <a:rPr lang="en-US" sz="1799" dirty="0" err="1"/>
              <a:t>unije</a:t>
            </a:r>
            <a:r>
              <a:rPr lang="en-US" sz="1799" dirty="0"/>
              <a:t>, ii) </a:t>
            </a:r>
            <a:r>
              <a:rPr lang="en-US" sz="1799" dirty="0" err="1"/>
              <a:t>prilagodi</a:t>
            </a:r>
            <a:r>
              <a:rPr lang="en-US" sz="1799" dirty="0"/>
              <a:t> </a:t>
            </a:r>
            <a:r>
              <a:rPr lang="en-US" sz="1799" dirty="0" err="1"/>
              <a:t>ciljeve</a:t>
            </a:r>
            <a:r>
              <a:rPr lang="en-US" sz="1799" dirty="0"/>
              <a:t>, </a:t>
            </a:r>
            <a:r>
              <a:rPr lang="en-US" sz="1799" dirty="0" err="1"/>
              <a:t>ključne</a:t>
            </a:r>
            <a:r>
              <a:rPr lang="en-US" sz="1799" dirty="0"/>
              <a:t> </a:t>
            </a:r>
            <a:r>
              <a:rPr lang="en-US" sz="1799" dirty="0" err="1"/>
              <a:t>tačke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aktivnosti</a:t>
            </a:r>
            <a:r>
              <a:rPr lang="en-US" sz="1799" dirty="0"/>
              <a:t> </a:t>
            </a:r>
            <a:r>
              <a:rPr lang="en-US" sz="1799" dirty="0" err="1"/>
              <a:t>predviđene</a:t>
            </a:r>
            <a:r>
              <a:rPr lang="en-US" sz="1799" dirty="0"/>
              <a:t> za EU </a:t>
            </a:r>
            <a:r>
              <a:rPr lang="en-US" sz="1799" dirty="0" err="1"/>
              <a:t>stvarnosti</a:t>
            </a:r>
            <a:r>
              <a:rPr lang="en-US" sz="1799" dirty="0"/>
              <a:t> </a:t>
            </a:r>
            <a:r>
              <a:rPr lang="en-US" sz="1799" dirty="0" err="1"/>
              <a:t>na</a:t>
            </a:r>
            <a:r>
              <a:rPr lang="en-US" sz="1799" dirty="0"/>
              <a:t> </a:t>
            </a:r>
            <a:r>
              <a:rPr lang="en-US" sz="1799" dirty="0" err="1"/>
              <a:t>Zapadnom</a:t>
            </a:r>
            <a:r>
              <a:rPr lang="en-US" sz="1799" dirty="0"/>
              <a:t> </a:t>
            </a:r>
            <a:r>
              <a:rPr lang="en-US" sz="1799" dirty="0" err="1"/>
              <a:t>Balkanu</a:t>
            </a:r>
            <a:r>
              <a:rPr lang="en-US" sz="1799" dirty="0"/>
              <a:t>; </a:t>
            </a:r>
            <a:r>
              <a:rPr lang="en-US" sz="1799" dirty="0" err="1"/>
              <a:t>i</a:t>
            </a:r>
            <a:r>
              <a:rPr lang="en-US" sz="1799" dirty="0"/>
              <a:t> iii) </a:t>
            </a:r>
            <a:r>
              <a:rPr lang="en-US" sz="1799" dirty="0" err="1"/>
              <a:t>ponudi</a:t>
            </a:r>
            <a:r>
              <a:rPr lang="en-US" sz="1799" dirty="0"/>
              <a:t> </a:t>
            </a:r>
            <a:r>
              <a:rPr lang="en-US" sz="1799" dirty="0" err="1"/>
              <a:t>ovom</a:t>
            </a:r>
            <a:r>
              <a:rPr lang="en-US" sz="1799" dirty="0"/>
              <a:t> </a:t>
            </a:r>
            <a:r>
              <a:rPr lang="en-US" sz="1799" dirty="0" err="1"/>
              <a:t>regionu</a:t>
            </a:r>
            <a:r>
              <a:rPr lang="en-US" sz="1799" dirty="0"/>
              <a:t> </a:t>
            </a:r>
            <a:r>
              <a:rPr lang="en-US" sz="1799" dirty="0" err="1"/>
              <a:t>mapu</a:t>
            </a:r>
            <a:r>
              <a:rPr lang="en-US" sz="1799" dirty="0"/>
              <a:t> puta za </a:t>
            </a:r>
            <a:r>
              <a:rPr lang="en-US" sz="1799" dirty="0" err="1"/>
              <a:t>dekarbonizaciju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digitalizaciju</a:t>
            </a:r>
            <a:r>
              <a:rPr lang="en-US" sz="1799" dirty="0"/>
              <a:t> u </a:t>
            </a:r>
            <a:r>
              <a:rPr lang="en-US" sz="1799" dirty="0" err="1"/>
              <a:t>saobraćajnom</a:t>
            </a:r>
            <a:r>
              <a:rPr lang="en-US" sz="1799" dirty="0"/>
              <a:t> </a:t>
            </a:r>
            <a:r>
              <a:rPr lang="en-US" sz="1799" dirty="0" err="1"/>
              <a:t>sektoru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pruži</a:t>
            </a:r>
            <a:r>
              <a:rPr lang="en-US" sz="1799" dirty="0"/>
              <a:t> </a:t>
            </a:r>
            <a:r>
              <a:rPr lang="en-US" sz="1799" dirty="0" err="1"/>
              <a:t>pomoć</a:t>
            </a:r>
            <a:r>
              <a:rPr lang="en-US" sz="1799" dirty="0"/>
              <a:t> </a:t>
            </a:r>
            <a:r>
              <a:rPr lang="en-US" sz="1799" dirty="0" err="1"/>
              <a:t>regionalnim</a:t>
            </a:r>
            <a:r>
              <a:rPr lang="en-US" sz="1799" dirty="0"/>
              <a:t> </a:t>
            </a:r>
            <a:r>
              <a:rPr lang="en-US" sz="1799" dirty="0" err="1"/>
              <a:t>partnerima</a:t>
            </a:r>
            <a:r>
              <a:rPr lang="en-US" sz="1799" dirty="0"/>
              <a:t> u </a:t>
            </a:r>
            <a:r>
              <a:rPr lang="en-US" sz="1799" dirty="0" err="1"/>
              <a:t>izradi</a:t>
            </a:r>
            <a:r>
              <a:rPr lang="en-US" sz="1799" dirty="0"/>
              <a:t> </a:t>
            </a:r>
            <a:r>
              <a:rPr lang="en-US" sz="1799" dirty="0" err="1"/>
              <a:t>nacionalnih</a:t>
            </a:r>
            <a:r>
              <a:rPr lang="en-US" sz="1799" dirty="0"/>
              <a:t> </a:t>
            </a:r>
            <a:r>
              <a:rPr lang="en-US" sz="1799" dirty="0" err="1"/>
              <a:t>strategija</a:t>
            </a:r>
            <a:r>
              <a:rPr lang="en-US" sz="1799" dirty="0"/>
              <a:t>. </a:t>
            </a:r>
            <a:r>
              <a:rPr lang="en-US" sz="1799" dirty="0" err="1"/>
              <a:t>Strategija</a:t>
            </a:r>
            <a:r>
              <a:rPr lang="en-US" sz="1799" dirty="0"/>
              <a:t> </a:t>
            </a:r>
            <a:r>
              <a:rPr lang="en-US" sz="1799" dirty="0" err="1"/>
              <a:t>postavlja</a:t>
            </a:r>
            <a:r>
              <a:rPr lang="en-US" sz="1799" dirty="0"/>
              <a:t> </a:t>
            </a:r>
            <a:r>
              <a:rPr lang="en-US" sz="1799" dirty="0" err="1"/>
              <a:t>ambiciozne</a:t>
            </a:r>
            <a:r>
              <a:rPr lang="en-US" sz="1799" dirty="0"/>
              <a:t> </a:t>
            </a:r>
            <a:r>
              <a:rPr lang="en-US" sz="1799" dirty="0" err="1"/>
              <a:t>ciljeve</a:t>
            </a:r>
            <a:r>
              <a:rPr lang="en-US" sz="1799" dirty="0"/>
              <a:t> u tri </a:t>
            </a:r>
            <a:r>
              <a:rPr lang="en-US" sz="1799" dirty="0" err="1"/>
              <a:t>ključne</a:t>
            </a:r>
            <a:r>
              <a:rPr lang="en-US" sz="1799" dirty="0"/>
              <a:t> </a:t>
            </a:r>
            <a:r>
              <a:rPr lang="en-US" sz="1799" dirty="0" err="1"/>
              <a:t>oblasti</a:t>
            </a:r>
            <a:r>
              <a:rPr lang="en-US" sz="1799" dirty="0"/>
              <a:t>: </a:t>
            </a:r>
            <a:r>
              <a:rPr lang="en-US" sz="1799" dirty="0" err="1"/>
              <a:t>održivoj</a:t>
            </a:r>
            <a:r>
              <a:rPr lang="en-US" sz="1799" dirty="0"/>
              <a:t>, </a:t>
            </a:r>
            <a:r>
              <a:rPr lang="en-US" sz="1799" dirty="0" err="1"/>
              <a:t>pametnoj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otpornoj</a:t>
            </a:r>
            <a:r>
              <a:rPr lang="en-US" sz="1799" dirty="0"/>
              <a:t> </a:t>
            </a:r>
            <a:r>
              <a:rPr lang="en-US" sz="1799" dirty="0" err="1"/>
              <a:t>mobilnosti</a:t>
            </a:r>
            <a:r>
              <a:rPr lang="en-US" sz="1799" dirty="0"/>
              <a:t>, a </a:t>
            </a:r>
            <a:r>
              <a:rPr lang="en-US" sz="1799" dirty="0" err="1"/>
              <a:t>uključuje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zajedničke</a:t>
            </a:r>
            <a:r>
              <a:rPr lang="en-US" sz="1799" dirty="0"/>
              <a:t> </a:t>
            </a:r>
            <a:r>
              <a:rPr lang="en-US" sz="1799" dirty="0" err="1"/>
              <a:t>regionalne</a:t>
            </a:r>
            <a:r>
              <a:rPr lang="en-US" sz="1799" dirty="0"/>
              <a:t> </a:t>
            </a:r>
            <a:r>
              <a:rPr lang="en-US" sz="1799" dirty="0" err="1"/>
              <a:t>ciljeve</a:t>
            </a:r>
            <a:r>
              <a:rPr lang="en-US" sz="1799" dirty="0"/>
              <a:t>, </a:t>
            </a:r>
            <a:r>
              <a:rPr lang="en-US" sz="1799" dirty="0" err="1"/>
              <a:t>mapu</a:t>
            </a:r>
            <a:r>
              <a:rPr lang="en-US" sz="1799" dirty="0"/>
              <a:t> puta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niz</a:t>
            </a:r>
            <a:r>
              <a:rPr lang="en-US" sz="1799" dirty="0"/>
              <a:t> </a:t>
            </a:r>
            <a:r>
              <a:rPr lang="en-US" sz="1799" dirty="0" err="1"/>
              <a:t>aktivnosti</a:t>
            </a:r>
            <a:r>
              <a:rPr lang="en-US" sz="1799" dirty="0"/>
              <a:t> </a:t>
            </a:r>
            <a:r>
              <a:rPr lang="en-US" sz="1799" dirty="0" err="1"/>
              <a:t>koje</a:t>
            </a:r>
            <a:r>
              <a:rPr lang="en-US" sz="1799" dirty="0"/>
              <a:t> </a:t>
            </a:r>
            <a:r>
              <a:rPr lang="en-US" sz="1799" dirty="0" err="1"/>
              <a:t>će</a:t>
            </a:r>
            <a:r>
              <a:rPr lang="en-US" sz="1799" dirty="0"/>
              <a:t> </a:t>
            </a:r>
            <a:r>
              <a:rPr lang="en-US" sz="1799" dirty="0" err="1"/>
              <a:t>svaka</a:t>
            </a:r>
            <a:r>
              <a:rPr lang="en-US" sz="1799" dirty="0"/>
              <a:t> </a:t>
            </a:r>
            <a:r>
              <a:rPr lang="en-US" sz="1799" dirty="0" err="1"/>
              <a:t>ekonomija</a:t>
            </a:r>
            <a:r>
              <a:rPr lang="en-US" sz="1799" dirty="0"/>
              <a:t> </a:t>
            </a:r>
            <a:r>
              <a:rPr lang="en-US" sz="1799" dirty="0" err="1"/>
              <a:t>Zapadnog</a:t>
            </a:r>
            <a:r>
              <a:rPr lang="en-US" sz="1799" dirty="0"/>
              <a:t> </a:t>
            </a:r>
            <a:r>
              <a:rPr lang="en-US" sz="1799" dirty="0" err="1"/>
              <a:t>Balkana</a:t>
            </a:r>
            <a:r>
              <a:rPr lang="en-US" sz="1799" dirty="0"/>
              <a:t> </a:t>
            </a:r>
            <a:r>
              <a:rPr lang="en-US" sz="1799" dirty="0" err="1"/>
              <a:t>biti</a:t>
            </a:r>
            <a:r>
              <a:rPr lang="en-US" sz="1799" dirty="0"/>
              <a:t> </a:t>
            </a:r>
            <a:r>
              <a:rPr lang="en-US" sz="1799" dirty="0" err="1"/>
              <a:t>pozvana</a:t>
            </a:r>
            <a:r>
              <a:rPr lang="en-US" sz="1799" dirty="0"/>
              <a:t> da </a:t>
            </a:r>
            <a:r>
              <a:rPr lang="en-US" sz="1799" dirty="0" err="1"/>
              <a:t>realizuje</a:t>
            </a:r>
            <a:r>
              <a:rPr lang="en-US" sz="1799" dirty="0"/>
              <a:t>. </a:t>
            </a:r>
            <a:r>
              <a:rPr lang="en-US" sz="1799" dirty="0" err="1"/>
              <a:t>Akcenat</a:t>
            </a:r>
            <a:r>
              <a:rPr lang="en-US" sz="1799" dirty="0"/>
              <a:t> je </a:t>
            </a:r>
            <a:r>
              <a:rPr lang="en-US" sz="1799" dirty="0" err="1"/>
              <a:t>na</a:t>
            </a:r>
            <a:r>
              <a:rPr lang="en-US" sz="1799" dirty="0"/>
              <a:t> </a:t>
            </a:r>
            <a:r>
              <a:rPr lang="en-US" sz="1799" dirty="0" err="1"/>
              <a:t>neposrednim</a:t>
            </a:r>
            <a:r>
              <a:rPr lang="en-US" sz="1799" dirty="0"/>
              <a:t> </a:t>
            </a:r>
            <a:r>
              <a:rPr lang="en-US" sz="1799" dirty="0" err="1"/>
              <a:t>kratkoročnim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srednjeročnim</a:t>
            </a:r>
            <a:r>
              <a:rPr lang="en-US" sz="1799" dirty="0"/>
              <a:t> </a:t>
            </a:r>
            <a:r>
              <a:rPr lang="en-US" sz="1799" dirty="0" err="1"/>
              <a:t>aktivnostima</a:t>
            </a:r>
            <a:r>
              <a:rPr lang="en-US" sz="1799" dirty="0"/>
              <a:t> za </a:t>
            </a:r>
            <a:r>
              <a:rPr lang="en-US" sz="1799" dirty="0" err="1"/>
              <a:t>veće</a:t>
            </a:r>
            <a:r>
              <a:rPr lang="en-US" sz="1799" dirty="0"/>
              <a:t> </a:t>
            </a:r>
            <a:r>
              <a:rPr lang="en-US" sz="1799" dirty="0" err="1"/>
              <a:t>ozelenjavanje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digitalizaciju</a:t>
            </a:r>
            <a:r>
              <a:rPr lang="en-US" sz="1799" dirty="0"/>
              <a:t> </a:t>
            </a:r>
            <a:r>
              <a:rPr lang="en-US" sz="1799" dirty="0" err="1"/>
              <a:t>mobilnosti</a:t>
            </a:r>
            <a:r>
              <a:rPr lang="en-US" sz="1799" dirty="0"/>
              <a:t> u </a:t>
            </a:r>
            <a:r>
              <a:rPr lang="en-US" sz="1799" dirty="0" err="1"/>
              <a:t>regionu</a:t>
            </a:r>
            <a:r>
              <a:rPr lang="en-US" sz="1799" dirty="0"/>
              <a:t>, </a:t>
            </a:r>
            <a:r>
              <a:rPr lang="en-US" sz="1799" dirty="0" err="1"/>
              <a:t>sve</a:t>
            </a:r>
            <a:r>
              <a:rPr lang="en-US" sz="1799" dirty="0"/>
              <a:t> </a:t>
            </a:r>
            <a:r>
              <a:rPr lang="en-US" sz="1799" dirty="0" err="1"/>
              <a:t>sa</a:t>
            </a:r>
            <a:r>
              <a:rPr lang="en-US" sz="1799" dirty="0"/>
              <a:t> </a:t>
            </a:r>
            <a:r>
              <a:rPr lang="en-US" sz="1799" dirty="0" err="1"/>
              <a:t>ciljem</a:t>
            </a:r>
            <a:r>
              <a:rPr lang="en-US" sz="1799" dirty="0"/>
              <a:t> da </a:t>
            </a:r>
            <a:r>
              <a:rPr lang="en-US" sz="1799" dirty="0" err="1"/>
              <a:t>saobraćaj</a:t>
            </a:r>
            <a:r>
              <a:rPr lang="en-US" sz="1799" dirty="0"/>
              <a:t> </a:t>
            </a:r>
            <a:r>
              <a:rPr lang="en-US" sz="1799" dirty="0" err="1"/>
              <a:t>bude</a:t>
            </a:r>
            <a:r>
              <a:rPr lang="en-US" sz="1799" dirty="0"/>
              <a:t> </a:t>
            </a:r>
            <a:r>
              <a:rPr lang="en-US" sz="1799" dirty="0" err="1"/>
              <a:t>zeleniji</a:t>
            </a:r>
            <a:r>
              <a:rPr lang="en-US" sz="1799" dirty="0"/>
              <a:t>, </a:t>
            </a:r>
            <a:r>
              <a:rPr lang="en-US" sz="1799" dirty="0" err="1"/>
              <a:t>održiviji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zdraviji</a:t>
            </a:r>
            <a:r>
              <a:rPr lang="en-US" sz="1799" dirty="0"/>
              <a:t> za </a:t>
            </a:r>
            <a:r>
              <a:rPr lang="en-US" sz="1799" dirty="0" err="1"/>
              <a:t>građane</a:t>
            </a:r>
            <a:r>
              <a:rPr lang="en-US" sz="1799" dirty="0"/>
              <a:t> </a:t>
            </a:r>
            <a:r>
              <a:rPr lang="en-US" sz="1799" dirty="0" err="1"/>
              <a:t>Zapadnog</a:t>
            </a:r>
            <a:r>
              <a:rPr lang="en-US" sz="1799" dirty="0"/>
              <a:t> </a:t>
            </a:r>
            <a:r>
              <a:rPr lang="en-US" sz="1799" dirty="0" err="1"/>
              <a:t>Balkana</a:t>
            </a:r>
            <a:r>
              <a:rPr lang="en-US" sz="1799" dirty="0"/>
              <a:t>. </a:t>
            </a:r>
            <a:endParaRPr lang="bs-Latn-BA" sz="1799" dirty="0"/>
          </a:p>
          <a:p>
            <a:pPr marL="0" indent="0" algn="just">
              <a:buFont typeface="Arial" pitchFamily="34" charset="0"/>
              <a:buNone/>
            </a:pPr>
            <a:endParaRPr lang="bs-Latn-BA" sz="1799" dirty="0"/>
          </a:p>
          <a:p>
            <a:pPr marL="0" indent="0" algn="just">
              <a:buNone/>
            </a:pPr>
            <a:r>
              <a:rPr lang="en-US" sz="1799" dirty="0" err="1"/>
              <a:t>Akcioni</a:t>
            </a:r>
            <a:r>
              <a:rPr lang="en-US" sz="1799" dirty="0"/>
              <a:t> plan za </a:t>
            </a:r>
            <a:r>
              <a:rPr lang="en-US" sz="1799" dirty="0" err="1"/>
              <a:t>drumski</a:t>
            </a:r>
            <a:r>
              <a:rPr lang="en-US" sz="1799" dirty="0"/>
              <a:t> </a:t>
            </a:r>
            <a:r>
              <a:rPr lang="en-US" sz="1799" dirty="0" err="1"/>
              <a:t>saobraćaj</a:t>
            </a:r>
            <a:r>
              <a:rPr lang="bs-Latn-BA" sz="1799" dirty="0"/>
              <a:t> </a:t>
            </a:r>
            <a:r>
              <a:rPr lang="en-US" sz="1799" dirty="0" err="1"/>
              <a:t>ima</a:t>
            </a:r>
            <a:r>
              <a:rPr lang="en-US" sz="1799" dirty="0"/>
              <a:t> za </a:t>
            </a:r>
            <a:r>
              <a:rPr lang="en-US" sz="1799" dirty="0" err="1"/>
              <a:t>cilj</a:t>
            </a:r>
            <a:r>
              <a:rPr lang="en-US" sz="1799" dirty="0"/>
              <a:t> </a:t>
            </a:r>
            <a:r>
              <a:rPr lang="en-US" sz="1799" dirty="0" err="1"/>
              <a:t>razvijanje</a:t>
            </a:r>
            <a:r>
              <a:rPr lang="en-US" sz="1799" dirty="0"/>
              <a:t> </a:t>
            </a:r>
            <a:r>
              <a:rPr lang="en-US" sz="1799" dirty="0" err="1"/>
              <a:t>putne</a:t>
            </a:r>
            <a:r>
              <a:rPr lang="en-US" sz="1799" dirty="0"/>
              <a:t> </a:t>
            </a:r>
            <a:r>
              <a:rPr lang="en-US" sz="1799" dirty="0" err="1"/>
              <a:t>mreže</a:t>
            </a:r>
            <a:r>
              <a:rPr lang="en-US" sz="1799" dirty="0"/>
              <a:t> TEN-T </a:t>
            </a:r>
            <a:r>
              <a:rPr lang="en-US" sz="1799" dirty="0" err="1"/>
              <a:t>na</a:t>
            </a:r>
            <a:r>
              <a:rPr lang="en-US" sz="1799" dirty="0"/>
              <a:t> </a:t>
            </a:r>
            <a:r>
              <a:rPr lang="en-US" sz="1799" dirty="0" err="1"/>
              <a:t>Zapadnom</a:t>
            </a:r>
            <a:r>
              <a:rPr lang="en-US" sz="1799" dirty="0"/>
              <a:t> </a:t>
            </a:r>
            <a:r>
              <a:rPr lang="en-US" sz="1799" dirty="0" err="1"/>
              <a:t>Balkanu</a:t>
            </a:r>
            <a:r>
              <a:rPr lang="en-US" sz="1799" dirty="0"/>
              <a:t> </a:t>
            </a:r>
            <a:r>
              <a:rPr lang="en-US" sz="1799" dirty="0" err="1"/>
              <a:t>koja</a:t>
            </a:r>
            <a:r>
              <a:rPr lang="en-US" sz="1799" dirty="0"/>
              <a:t> bi </a:t>
            </a:r>
            <a:r>
              <a:rPr lang="en-US" sz="1799" dirty="0" err="1"/>
              <a:t>bila</a:t>
            </a:r>
            <a:r>
              <a:rPr lang="en-US" sz="1799" dirty="0"/>
              <a:t> </a:t>
            </a:r>
            <a:r>
              <a:rPr lang="en-US" sz="1799" dirty="0" err="1"/>
              <a:t>otporna</a:t>
            </a:r>
            <a:r>
              <a:rPr lang="en-US" sz="1799" dirty="0"/>
              <a:t> </a:t>
            </a:r>
            <a:r>
              <a:rPr lang="en-US" sz="1799" dirty="0" err="1"/>
              <a:t>na</a:t>
            </a:r>
            <a:r>
              <a:rPr lang="en-US" sz="1799" dirty="0"/>
              <a:t> </a:t>
            </a:r>
            <a:r>
              <a:rPr lang="en-US" sz="1799" dirty="0" err="1"/>
              <a:t>klimatske</a:t>
            </a:r>
            <a:r>
              <a:rPr lang="en-US" sz="1799" dirty="0"/>
              <a:t> </a:t>
            </a:r>
            <a:r>
              <a:rPr lang="en-US" sz="1799" dirty="0" err="1"/>
              <a:t>promjene</a:t>
            </a:r>
            <a:r>
              <a:rPr lang="en-US" sz="1799" dirty="0"/>
              <a:t>, </a:t>
            </a:r>
            <a:r>
              <a:rPr lang="en-US" sz="1799" dirty="0" err="1"/>
              <a:t>inteligenta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efikasna</a:t>
            </a:r>
            <a:r>
              <a:rPr lang="en-US" sz="1799" dirty="0"/>
              <a:t> u </a:t>
            </a:r>
            <a:r>
              <a:rPr lang="en-US" sz="1799" dirty="0" err="1"/>
              <a:t>korišćenju</a:t>
            </a:r>
            <a:r>
              <a:rPr lang="en-US" sz="1799" dirty="0"/>
              <a:t> </a:t>
            </a:r>
            <a:r>
              <a:rPr lang="en-US" sz="1799" dirty="0" err="1"/>
              <a:t>resursa</a:t>
            </a:r>
            <a:r>
              <a:rPr lang="en-US" sz="1799" dirty="0"/>
              <a:t>, </a:t>
            </a:r>
            <a:r>
              <a:rPr lang="en-US" sz="1799" dirty="0" err="1"/>
              <a:t>kombinovanjem</a:t>
            </a:r>
            <a:r>
              <a:rPr lang="en-US" sz="1799" dirty="0"/>
              <a:t> </a:t>
            </a:r>
            <a:r>
              <a:rPr lang="en-US" sz="1799" dirty="0" err="1"/>
              <a:t>zelenih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pametnih</a:t>
            </a:r>
            <a:r>
              <a:rPr lang="en-US" sz="1799" dirty="0"/>
              <a:t> </a:t>
            </a:r>
            <a:r>
              <a:rPr lang="en-US" sz="1799" dirty="0" err="1"/>
              <a:t>elemenata</a:t>
            </a:r>
            <a:r>
              <a:rPr lang="en-US" sz="1799" dirty="0"/>
              <a:t> u </a:t>
            </a:r>
            <a:r>
              <a:rPr lang="en-US" sz="1799" dirty="0" err="1"/>
              <a:t>investicijama</a:t>
            </a:r>
            <a:r>
              <a:rPr lang="en-US" sz="1799" dirty="0"/>
              <a:t> u </a:t>
            </a:r>
            <a:r>
              <a:rPr lang="en-US" sz="1799" dirty="0" err="1"/>
              <a:t>putnu</a:t>
            </a:r>
            <a:r>
              <a:rPr lang="en-US" sz="1799" dirty="0"/>
              <a:t> </a:t>
            </a:r>
            <a:r>
              <a:rPr lang="en-US" sz="1799" dirty="0" err="1"/>
              <a:t>mrežu</a:t>
            </a:r>
            <a:r>
              <a:rPr lang="en-US" sz="1799" dirty="0"/>
              <a:t>. </a:t>
            </a:r>
            <a:r>
              <a:rPr lang="en-US" sz="1799" dirty="0" err="1"/>
              <a:t>Krajnji</a:t>
            </a:r>
            <a:r>
              <a:rPr lang="en-US" sz="1799" dirty="0"/>
              <a:t> </a:t>
            </a:r>
            <a:r>
              <a:rPr lang="en-US" sz="1799" dirty="0" err="1"/>
              <a:t>cilj</a:t>
            </a:r>
            <a:r>
              <a:rPr lang="en-US" sz="1799" dirty="0"/>
              <a:t> je </a:t>
            </a:r>
            <a:r>
              <a:rPr lang="en-US" sz="1799" dirty="0" err="1"/>
              <a:t>podsticanje</a:t>
            </a:r>
            <a:r>
              <a:rPr lang="en-US" sz="1799" dirty="0"/>
              <a:t> </a:t>
            </a:r>
            <a:r>
              <a:rPr lang="en-US" sz="1799" dirty="0" err="1"/>
              <a:t>inovativnog</a:t>
            </a:r>
            <a:r>
              <a:rPr lang="en-US" sz="1799" dirty="0"/>
              <a:t> </a:t>
            </a:r>
            <a:r>
              <a:rPr lang="en-US" sz="1799" dirty="0" err="1"/>
              <a:t>drumskog</a:t>
            </a:r>
            <a:r>
              <a:rPr lang="en-US" sz="1799" dirty="0"/>
              <a:t> </a:t>
            </a:r>
            <a:r>
              <a:rPr lang="en-US" sz="1799" dirty="0" err="1"/>
              <a:t>saobraćaja</a:t>
            </a:r>
            <a:r>
              <a:rPr lang="en-US" sz="1799" dirty="0"/>
              <a:t> koji </a:t>
            </a:r>
            <a:r>
              <a:rPr lang="en-US" sz="1799" dirty="0" err="1"/>
              <a:t>odgovara</a:t>
            </a:r>
            <a:r>
              <a:rPr lang="en-US" sz="1799" dirty="0"/>
              <a:t> </a:t>
            </a:r>
            <a:r>
              <a:rPr lang="en-US" sz="1799" dirty="0" err="1"/>
              <a:t>digitalnom</a:t>
            </a:r>
            <a:r>
              <a:rPr lang="en-US" sz="1799" dirty="0"/>
              <a:t> </a:t>
            </a:r>
            <a:r>
              <a:rPr lang="en-US" sz="1799" dirty="0" err="1"/>
              <a:t>dobu</a:t>
            </a:r>
            <a:r>
              <a:rPr lang="en-US" sz="1799" dirty="0"/>
              <a:t>. </a:t>
            </a:r>
            <a:r>
              <a:rPr lang="en-US" sz="1799" dirty="0" err="1"/>
              <a:t>Dokument</a:t>
            </a:r>
            <a:r>
              <a:rPr lang="en-US" sz="1799" dirty="0"/>
              <a:t> </a:t>
            </a:r>
            <a:r>
              <a:rPr lang="en-US" sz="1799" dirty="0" err="1"/>
              <a:t>navodi</a:t>
            </a:r>
            <a:r>
              <a:rPr lang="en-US" sz="1799" dirty="0"/>
              <a:t> </a:t>
            </a:r>
            <a:r>
              <a:rPr lang="en-US" sz="1799" dirty="0" err="1"/>
              <a:t>kratkoročne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srednjeročne</a:t>
            </a:r>
            <a:r>
              <a:rPr lang="en-US" sz="1799" dirty="0"/>
              <a:t> </a:t>
            </a:r>
            <a:r>
              <a:rPr lang="en-US" sz="1799" dirty="0" err="1"/>
              <a:t>aktivnosti</a:t>
            </a:r>
            <a:r>
              <a:rPr lang="en-US" sz="1799" dirty="0"/>
              <a:t> </a:t>
            </a:r>
            <a:r>
              <a:rPr lang="en-US" sz="1799" dirty="0" err="1"/>
              <a:t>vezane</a:t>
            </a:r>
            <a:r>
              <a:rPr lang="en-US" sz="1799" dirty="0"/>
              <a:t> za </a:t>
            </a:r>
            <a:r>
              <a:rPr lang="en-US" sz="1799" dirty="0" err="1"/>
              <a:t>pitanja</a:t>
            </a:r>
            <a:r>
              <a:rPr lang="en-US" sz="1799" dirty="0"/>
              <a:t> </a:t>
            </a:r>
            <a:r>
              <a:rPr lang="en-US" sz="1799" dirty="0" err="1"/>
              <a:t>održavanja</a:t>
            </a:r>
            <a:r>
              <a:rPr lang="en-US" sz="1799" dirty="0"/>
              <a:t> </a:t>
            </a:r>
            <a:r>
              <a:rPr lang="en-US" sz="1799" dirty="0" err="1"/>
              <a:t>puteva</a:t>
            </a:r>
            <a:r>
              <a:rPr lang="en-US" sz="1799" dirty="0"/>
              <a:t>, </a:t>
            </a:r>
            <a:r>
              <a:rPr lang="en-US" sz="1799" dirty="0" err="1"/>
              <a:t>naplate</a:t>
            </a:r>
            <a:r>
              <a:rPr lang="en-US" sz="1799" dirty="0"/>
              <a:t> </a:t>
            </a:r>
            <a:r>
              <a:rPr lang="en-US" sz="1799" dirty="0" err="1"/>
              <a:t>putarine</a:t>
            </a:r>
            <a:r>
              <a:rPr lang="en-US" sz="1799" dirty="0"/>
              <a:t>, </a:t>
            </a:r>
            <a:r>
              <a:rPr lang="en-US" sz="1799" dirty="0" err="1"/>
              <a:t>uvođenje</a:t>
            </a:r>
            <a:r>
              <a:rPr lang="en-US" sz="1799" dirty="0"/>
              <a:t> </a:t>
            </a:r>
            <a:r>
              <a:rPr lang="en-US" sz="1799" dirty="0" err="1"/>
              <a:t>inteligentnih</a:t>
            </a:r>
            <a:r>
              <a:rPr lang="en-US" sz="1799" dirty="0"/>
              <a:t> </a:t>
            </a:r>
            <a:r>
              <a:rPr lang="en-US" sz="1799" dirty="0" err="1"/>
              <a:t>saobraćajnih</a:t>
            </a:r>
            <a:r>
              <a:rPr lang="en-US" sz="1799" dirty="0"/>
              <a:t> </a:t>
            </a:r>
            <a:r>
              <a:rPr lang="en-US" sz="1799" dirty="0" err="1"/>
              <a:t>sistema</a:t>
            </a:r>
            <a:r>
              <a:rPr lang="en-US" sz="1799" dirty="0"/>
              <a:t>, </a:t>
            </a:r>
            <a:r>
              <a:rPr lang="en-US" sz="1799" dirty="0" err="1"/>
              <a:t>otpornost</a:t>
            </a:r>
            <a:r>
              <a:rPr lang="en-US" sz="1799" dirty="0"/>
              <a:t> </a:t>
            </a:r>
            <a:r>
              <a:rPr lang="en-US" sz="1799" dirty="0" err="1"/>
              <a:t>mreže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upotrebu</a:t>
            </a:r>
            <a:r>
              <a:rPr lang="en-US" sz="1799" dirty="0"/>
              <a:t> </a:t>
            </a:r>
            <a:r>
              <a:rPr lang="en-US" sz="1799" dirty="0" err="1"/>
              <a:t>alternativnih</a:t>
            </a:r>
            <a:r>
              <a:rPr lang="en-US" sz="1799" dirty="0"/>
              <a:t> </a:t>
            </a:r>
            <a:r>
              <a:rPr lang="en-US" sz="1799" dirty="0" err="1"/>
              <a:t>goriva</a:t>
            </a:r>
            <a:r>
              <a:rPr lang="en-US" sz="1799" dirty="0"/>
              <a:t>. </a:t>
            </a:r>
            <a:r>
              <a:rPr lang="en-US" sz="1799" dirty="0" err="1"/>
              <a:t>Sve</a:t>
            </a:r>
            <a:r>
              <a:rPr lang="en-US" sz="1799" dirty="0"/>
              <a:t> </a:t>
            </a:r>
            <a:r>
              <a:rPr lang="en-US" sz="1799" dirty="0" err="1"/>
              <a:t>identifikovane</a:t>
            </a:r>
            <a:r>
              <a:rPr lang="en-US" sz="1799" dirty="0"/>
              <a:t> </a:t>
            </a:r>
            <a:r>
              <a:rPr lang="en-US" sz="1799" dirty="0" err="1"/>
              <a:t>mjere</a:t>
            </a:r>
            <a:r>
              <a:rPr lang="en-US" sz="1799" dirty="0"/>
              <a:t> </a:t>
            </a:r>
            <a:r>
              <a:rPr lang="en-US" sz="1799" dirty="0" err="1"/>
              <a:t>treba</a:t>
            </a:r>
            <a:r>
              <a:rPr lang="en-US" sz="1799" dirty="0"/>
              <a:t> da </a:t>
            </a:r>
            <a:r>
              <a:rPr lang="en-US" sz="1799" dirty="0" err="1"/>
              <a:t>podrže</a:t>
            </a:r>
            <a:r>
              <a:rPr lang="en-US" sz="1799" dirty="0"/>
              <a:t> </a:t>
            </a:r>
            <a:r>
              <a:rPr lang="en-US" sz="1799" dirty="0" err="1"/>
              <a:t>zelenu</a:t>
            </a:r>
            <a:r>
              <a:rPr lang="en-US" sz="1799" dirty="0"/>
              <a:t> </a:t>
            </a:r>
            <a:r>
              <a:rPr lang="en-US" sz="1799" dirty="0" err="1"/>
              <a:t>tranziciju</a:t>
            </a:r>
            <a:r>
              <a:rPr lang="en-US" sz="1799" dirty="0"/>
              <a:t> </a:t>
            </a:r>
            <a:r>
              <a:rPr lang="en-US" sz="1799" dirty="0" err="1"/>
              <a:t>saobraćajnoj</a:t>
            </a:r>
            <a:r>
              <a:rPr lang="en-US" sz="1799" dirty="0"/>
              <a:t> </a:t>
            </a:r>
            <a:r>
              <a:rPr lang="en-US" sz="1799" dirty="0" err="1"/>
              <a:t>sektora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olakšaju</a:t>
            </a:r>
            <a:r>
              <a:rPr lang="en-US" sz="1799" dirty="0"/>
              <a:t> </a:t>
            </a:r>
            <a:r>
              <a:rPr lang="en-US" sz="1799" dirty="0" err="1"/>
              <a:t>smanjenje</a:t>
            </a:r>
            <a:r>
              <a:rPr lang="en-US" sz="1799" dirty="0"/>
              <a:t> </a:t>
            </a:r>
            <a:r>
              <a:rPr lang="en-US" sz="1799" dirty="0" err="1"/>
              <a:t>emisija</a:t>
            </a:r>
            <a:r>
              <a:rPr lang="en-US" sz="1799" dirty="0"/>
              <a:t> </a:t>
            </a:r>
            <a:r>
              <a:rPr lang="en-US" sz="1799" dirty="0" err="1"/>
              <a:t>i</a:t>
            </a:r>
            <a:r>
              <a:rPr lang="en-US" sz="1799" dirty="0"/>
              <a:t> </a:t>
            </a:r>
            <a:r>
              <a:rPr lang="en-US" sz="1799" dirty="0" err="1"/>
              <a:t>zagađenja</a:t>
            </a:r>
            <a:r>
              <a:rPr lang="en-US" sz="1799" dirty="0"/>
              <a:t> </a:t>
            </a:r>
            <a:r>
              <a:rPr lang="en-US" sz="1799" dirty="0" err="1"/>
              <a:t>povezanih</a:t>
            </a:r>
            <a:r>
              <a:rPr lang="en-US" sz="1799" dirty="0"/>
              <a:t> </a:t>
            </a:r>
            <a:r>
              <a:rPr lang="en-US" sz="1799" dirty="0" err="1"/>
              <a:t>sa</a:t>
            </a:r>
            <a:r>
              <a:rPr lang="en-US" sz="1799" dirty="0"/>
              <a:t> </a:t>
            </a:r>
            <a:r>
              <a:rPr lang="en-US" sz="1799" dirty="0" err="1"/>
              <a:t>saobraćajem</a:t>
            </a:r>
            <a:r>
              <a:rPr lang="en-US" sz="1799" dirty="0"/>
              <a:t>. </a:t>
            </a:r>
          </a:p>
          <a:p>
            <a:pPr marL="0" indent="0" algn="just">
              <a:buFont typeface="Arial" pitchFamily="34" charset="0"/>
              <a:buNone/>
            </a:pPr>
            <a:endParaRPr lang="bs-Latn-BA" sz="1799" dirty="0"/>
          </a:p>
          <a:p>
            <a:pPr marL="0" indent="0" algn="just">
              <a:buFont typeface="Arial" pitchFamily="34" charset="0"/>
              <a:buNone/>
            </a:pPr>
            <a:endParaRPr lang="en-US" sz="1799" dirty="0"/>
          </a:p>
        </p:txBody>
      </p:sp>
    </p:spTree>
    <p:extLst>
      <p:ext uri="{BB962C8B-B14F-4D97-AF65-F5344CB8AC3E}">
        <p14:creationId xmlns:p14="http://schemas.microsoft.com/office/powerpoint/2010/main" val="4197108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7633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0225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831030-A3ED-F81B-BAA1-91CE460DA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30" y="1161288"/>
            <a:ext cx="3601797" cy="4526280"/>
          </a:xfrm>
        </p:spPr>
        <p:txBody>
          <a:bodyPr>
            <a:normAutofit/>
          </a:bodyPr>
          <a:lstStyle/>
          <a:p>
            <a:r>
              <a:rPr lang="bs-Latn-BA" sz="4000" b="1" dirty="0"/>
              <a:t>Dalji koraci</a:t>
            </a:r>
            <a:br>
              <a:rPr lang="bs-Latn-BA" sz="4000" b="1" dirty="0"/>
            </a:br>
            <a:r>
              <a:rPr lang="bs-Latn-BA" sz="4000" b="1" dirty="0"/>
              <a:t>energetika</a:t>
            </a:r>
            <a:endParaRPr lang="en-US" sz="4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798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46C42-DCCC-6F0E-E343-B92CD2D0B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7237" y="533400"/>
            <a:ext cx="6848375" cy="5943600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sz="2100" dirty="0"/>
              <a:t>Region </a:t>
            </a:r>
            <a:r>
              <a:rPr lang="en-US" sz="2100" dirty="0" err="1"/>
              <a:t>Zapadnog</a:t>
            </a:r>
            <a:r>
              <a:rPr lang="en-US" sz="2100" dirty="0"/>
              <a:t> </a:t>
            </a:r>
            <a:r>
              <a:rPr lang="en-US" sz="2100" dirty="0" err="1"/>
              <a:t>Balkana</a:t>
            </a:r>
            <a:r>
              <a:rPr lang="en-US" sz="2100" dirty="0"/>
              <a:t> </a:t>
            </a:r>
            <a:r>
              <a:rPr lang="en-US" sz="2100" dirty="0" err="1"/>
              <a:t>treba</a:t>
            </a:r>
            <a:r>
              <a:rPr lang="en-US" sz="2100" dirty="0"/>
              <a:t> da </a:t>
            </a:r>
            <a:r>
              <a:rPr lang="en-US" sz="2100" dirty="0" err="1"/>
              <a:t>nastavi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sa</a:t>
            </a:r>
            <a:r>
              <a:rPr lang="en-US" sz="2100" dirty="0"/>
              <a:t> </a:t>
            </a:r>
            <a:r>
              <a:rPr lang="en-US" sz="2100" dirty="0" err="1"/>
              <a:t>aktivnostima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povećanju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diverzifikaciji</a:t>
            </a:r>
            <a:r>
              <a:rPr lang="en-US" sz="2100" dirty="0"/>
              <a:t> </a:t>
            </a:r>
            <a:r>
              <a:rPr lang="en-US" sz="2100" dirty="0" err="1"/>
              <a:t>udjela</a:t>
            </a:r>
            <a:r>
              <a:rPr lang="en-US" sz="2100" dirty="0"/>
              <a:t> </a:t>
            </a:r>
            <a:r>
              <a:rPr lang="en-US" sz="2100" dirty="0" err="1"/>
              <a:t>energije</a:t>
            </a:r>
            <a:r>
              <a:rPr lang="en-US" sz="2100" dirty="0"/>
              <a:t> </a:t>
            </a:r>
            <a:r>
              <a:rPr lang="en-US" sz="2100" dirty="0" err="1"/>
              <a:t>iz</a:t>
            </a:r>
            <a:r>
              <a:rPr lang="en-US" sz="2100" dirty="0"/>
              <a:t> </a:t>
            </a:r>
            <a:r>
              <a:rPr lang="en-US" sz="2100" dirty="0" err="1"/>
              <a:t>obnovljivih</a:t>
            </a:r>
            <a:r>
              <a:rPr lang="en-US" sz="2100" dirty="0"/>
              <a:t> </a:t>
            </a:r>
            <a:r>
              <a:rPr lang="en-US" sz="2100" dirty="0" err="1"/>
              <a:t>izvora</a:t>
            </a:r>
            <a:r>
              <a:rPr lang="en-US" sz="2100" dirty="0"/>
              <a:t> u </a:t>
            </a:r>
            <a:r>
              <a:rPr lang="en-US" sz="2100" dirty="0" err="1"/>
              <a:t>ukupnoj</a:t>
            </a:r>
            <a:r>
              <a:rPr lang="en-US" sz="2100" dirty="0"/>
              <a:t> </a:t>
            </a:r>
            <a:r>
              <a:rPr lang="en-US" sz="2100" dirty="0" err="1"/>
              <a:t>potrošnji</a:t>
            </a:r>
            <a:r>
              <a:rPr lang="en-US" sz="2100" dirty="0"/>
              <a:t> </a:t>
            </a:r>
            <a:r>
              <a:rPr lang="en-US" sz="2100" dirty="0" err="1"/>
              <a:t>energije</a:t>
            </a:r>
            <a:r>
              <a:rPr lang="en-US" sz="2100" dirty="0"/>
              <a:t>, </a:t>
            </a:r>
            <a:r>
              <a:rPr lang="en-US" sz="2100" dirty="0" err="1"/>
              <a:t>kao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sa</a:t>
            </a:r>
            <a:r>
              <a:rPr lang="en-US" sz="2100" dirty="0"/>
              <a:t> </a:t>
            </a:r>
            <a:r>
              <a:rPr lang="en-US" sz="2100" dirty="0" err="1"/>
              <a:t>kreiranjem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sprovođenjem</a:t>
            </a:r>
            <a:r>
              <a:rPr lang="en-US" sz="2100" dirty="0"/>
              <a:t> </a:t>
            </a:r>
            <a:r>
              <a:rPr lang="en-US" sz="2100" dirty="0" err="1"/>
              <a:t>ekonomski</a:t>
            </a:r>
            <a:r>
              <a:rPr lang="en-US" sz="2100" dirty="0"/>
              <a:t> </a:t>
            </a:r>
            <a:r>
              <a:rPr lang="en-US" sz="2100" dirty="0" err="1"/>
              <a:t>održivih</a:t>
            </a:r>
            <a:r>
              <a:rPr lang="en-US" sz="2100" dirty="0"/>
              <a:t> </a:t>
            </a:r>
            <a:r>
              <a:rPr lang="en-US" sz="2100" dirty="0" err="1"/>
              <a:t>progama</a:t>
            </a:r>
            <a:r>
              <a:rPr lang="en-US" sz="2100" dirty="0"/>
              <a:t> </a:t>
            </a:r>
            <a:r>
              <a:rPr lang="en-US" sz="2100" dirty="0" err="1"/>
              <a:t>podrške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podsticajima</a:t>
            </a:r>
            <a:r>
              <a:rPr lang="en-US" sz="2100" dirty="0"/>
              <a:t> za </a:t>
            </a:r>
            <a:r>
              <a:rPr lang="en-US" sz="2100" dirty="0" err="1"/>
              <a:t>sopstvenu</a:t>
            </a:r>
            <a:r>
              <a:rPr lang="en-US" sz="2100" dirty="0"/>
              <a:t> </a:t>
            </a:r>
            <a:r>
              <a:rPr lang="en-US" sz="2100" dirty="0" err="1"/>
              <a:t>potrošnju</a:t>
            </a:r>
            <a:r>
              <a:rPr lang="en-US" sz="2100" dirty="0"/>
              <a:t> </a:t>
            </a:r>
            <a:r>
              <a:rPr lang="en-US" sz="2100" dirty="0" err="1"/>
              <a:t>energije</a:t>
            </a:r>
            <a:r>
              <a:rPr lang="en-US" sz="2100" dirty="0"/>
              <a:t> </a:t>
            </a:r>
            <a:r>
              <a:rPr lang="en-US" sz="2100" dirty="0" err="1"/>
              <a:t>iz</a:t>
            </a:r>
            <a:r>
              <a:rPr lang="en-US" sz="2100" dirty="0"/>
              <a:t> </a:t>
            </a:r>
            <a:r>
              <a:rPr lang="en-US" sz="2100" dirty="0" err="1"/>
              <a:t>obnovljivih</a:t>
            </a:r>
            <a:r>
              <a:rPr lang="en-US" sz="2100" dirty="0"/>
              <a:t> </a:t>
            </a:r>
            <a:r>
              <a:rPr lang="en-US" sz="2100" dirty="0" err="1"/>
              <a:t>izvora</a:t>
            </a:r>
            <a:r>
              <a:rPr lang="en-US" sz="2100" dirty="0"/>
              <a:t>.</a:t>
            </a:r>
            <a:endParaRPr lang="bs-Latn-BA" sz="2100" dirty="0"/>
          </a:p>
          <a:p>
            <a:pPr marL="0" indent="0" algn="just">
              <a:buNone/>
            </a:pPr>
            <a:r>
              <a:rPr lang="en-US" sz="2100" dirty="0" err="1"/>
              <a:t>Ograničavanje</a:t>
            </a:r>
            <a:r>
              <a:rPr lang="en-US" sz="2100" dirty="0"/>
              <a:t> </a:t>
            </a:r>
            <a:r>
              <a:rPr lang="en-US" sz="2100" dirty="0" err="1"/>
              <a:t>emisija</a:t>
            </a:r>
            <a:r>
              <a:rPr lang="en-US" sz="2100" dirty="0"/>
              <a:t> </a:t>
            </a:r>
            <a:r>
              <a:rPr lang="en-US" sz="2100" dirty="0" err="1"/>
              <a:t>iz</a:t>
            </a:r>
            <a:r>
              <a:rPr lang="en-US" sz="2100" dirty="0"/>
              <a:t> </a:t>
            </a:r>
            <a:r>
              <a:rPr lang="en-US" sz="2100" dirty="0" err="1"/>
              <a:t>velikih</a:t>
            </a:r>
            <a:r>
              <a:rPr lang="en-US" sz="2100" dirty="0"/>
              <a:t> </a:t>
            </a:r>
            <a:r>
              <a:rPr lang="en-US" sz="2100" dirty="0" err="1"/>
              <a:t>postrojenja</a:t>
            </a:r>
            <a:r>
              <a:rPr lang="en-US" sz="2100" dirty="0"/>
              <a:t> za </a:t>
            </a:r>
            <a:r>
              <a:rPr lang="en-US" sz="2100" dirty="0" err="1"/>
              <a:t>loženje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dalje</a:t>
            </a:r>
            <a:r>
              <a:rPr lang="en-US" sz="2100" dirty="0"/>
              <a:t> je </a:t>
            </a:r>
            <a:r>
              <a:rPr lang="en-US" sz="2100" dirty="0" err="1"/>
              <a:t>jedan</a:t>
            </a:r>
            <a:r>
              <a:rPr lang="en-US" sz="2100" dirty="0"/>
              <a:t> od </a:t>
            </a:r>
            <a:r>
              <a:rPr lang="en-US" sz="2100" dirty="0" err="1"/>
              <a:t>najvećih</a:t>
            </a:r>
            <a:r>
              <a:rPr lang="en-US" sz="2100" dirty="0"/>
              <a:t> </a:t>
            </a:r>
            <a:r>
              <a:rPr lang="en-US" sz="2100" dirty="0" err="1"/>
              <a:t>izazova</a:t>
            </a:r>
            <a:r>
              <a:rPr lang="en-US" sz="2100" dirty="0"/>
              <a:t> </a:t>
            </a:r>
            <a:r>
              <a:rPr lang="en-US" sz="2100" dirty="0" err="1"/>
              <a:t>regiona</a:t>
            </a:r>
            <a:r>
              <a:rPr lang="en-US" sz="2100" dirty="0"/>
              <a:t>. </a:t>
            </a:r>
            <a:r>
              <a:rPr lang="en-US" sz="2100" dirty="0" err="1"/>
              <a:t>Stoga</a:t>
            </a:r>
            <a:r>
              <a:rPr lang="en-US" sz="2100" dirty="0"/>
              <a:t> bi </a:t>
            </a:r>
            <a:r>
              <a:rPr lang="en-US" sz="2100" dirty="0" err="1"/>
              <a:t>primjena</a:t>
            </a:r>
            <a:r>
              <a:rPr lang="en-US" sz="2100" dirty="0"/>
              <a:t> </a:t>
            </a:r>
            <a:r>
              <a:rPr lang="en-US" sz="2100" dirty="0" err="1"/>
              <a:t>Uredbe</a:t>
            </a:r>
            <a:r>
              <a:rPr lang="en-US" sz="2100" dirty="0"/>
              <a:t> o </a:t>
            </a:r>
            <a:r>
              <a:rPr lang="en-US" sz="2100" dirty="0" err="1"/>
              <a:t>upravljanju</a:t>
            </a:r>
            <a:r>
              <a:rPr lang="en-US" sz="2100" dirty="0"/>
              <a:t>, </a:t>
            </a:r>
            <a:r>
              <a:rPr lang="en-US" sz="2100" dirty="0" err="1"/>
              <a:t>kao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izrada</a:t>
            </a:r>
            <a:r>
              <a:rPr lang="en-US" sz="2100" dirty="0"/>
              <a:t> </a:t>
            </a:r>
            <a:r>
              <a:rPr lang="en-US" sz="2100" dirty="0" err="1"/>
              <a:t>integrisanih</a:t>
            </a:r>
            <a:r>
              <a:rPr lang="en-US" sz="2100" dirty="0"/>
              <a:t> </a:t>
            </a:r>
            <a:r>
              <a:rPr lang="en-US" sz="2100" dirty="0" err="1"/>
              <a:t>Nacionalnih</a:t>
            </a:r>
            <a:r>
              <a:rPr lang="en-US" sz="2100" dirty="0"/>
              <a:t> </a:t>
            </a:r>
            <a:r>
              <a:rPr lang="en-US" sz="2100" dirty="0" err="1"/>
              <a:t>planova</a:t>
            </a:r>
            <a:r>
              <a:rPr lang="en-US" sz="2100" dirty="0"/>
              <a:t> za </a:t>
            </a:r>
            <a:r>
              <a:rPr lang="en-US" sz="2100" dirty="0" err="1"/>
              <a:t>energetiku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klimu</a:t>
            </a:r>
            <a:r>
              <a:rPr lang="en-US" sz="2100" dirty="0"/>
              <a:t> (NECP) </a:t>
            </a:r>
            <a:r>
              <a:rPr lang="en-US" sz="2100" dirty="0" err="1"/>
              <a:t>trebalo</a:t>
            </a:r>
            <a:r>
              <a:rPr lang="en-US" sz="2100" dirty="0"/>
              <a:t> da </a:t>
            </a:r>
            <a:r>
              <a:rPr lang="en-US" sz="2100" dirty="0" err="1"/>
              <a:t>bude</a:t>
            </a:r>
            <a:r>
              <a:rPr lang="en-US" sz="2100" dirty="0"/>
              <a:t> u </a:t>
            </a:r>
            <a:r>
              <a:rPr lang="en-US" sz="2100" dirty="0" err="1"/>
              <a:t>punom</a:t>
            </a:r>
            <a:r>
              <a:rPr lang="en-US" sz="2100" dirty="0"/>
              <a:t> </a:t>
            </a:r>
            <a:r>
              <a:rPr lang="en-US" sz="2100" dirty="0" err="1"/>
              <a:t>zamajcu</a:t>
            </a:r>
            <a:r>
              <a:rPr lang="en-US" sz="2100" dirty="0"/>
              <a:t>.</a:t>
            </a:r>
            <a:endParaRPr lang="bs-Latn-BA" sz="2100" dirty="0"/>
          </a:p>
          <a:p>
            <a:pPr marL="0" indent="0" algn="just">
              <a:buNone/>
            </a:pPr>
            <a:r>
              <a:rPr lang="en-US" sz="2100" dirty="0" err="1"/>
              <a:t>Postojeće</a:t>
            </a:r>
            <a:r>
              <a:rPr lang="en-US" sz="2100" dirty="0"/>
              <a:t> </a:t>
            </a:r>
            <a:r>
              <a:rPr lang="en-US" sz="2100" dirty="0" err="1"/>
              <a:t>obaveze</a:t>
            </a:r>
            <a:r>
              <a:rPr lang="en-US" sz="2100" dirty="0"/>
              <a:t> </a:t>
            </a:r>
            <a:r>
              <a:rPr lang="en-US" sz="2100" dirty="0" err="1"/>
              <a:t>transformisanja</a:t>
            </a:r>
            <a:r>
              <a:rPr lang="en-US" sz="2100" dirty="0"/>
              <a:t> </a:t>
            </a:r>
            <a:r>
              <a:rPr lang="en-US" sz="2100" dirty="0" err="1"/>
              <a:t>energetskih</a:t>
            </a:r>
            <a:r>
              <a:rPr lang="en-US" sz="2100" dirty="0"/>
              <a:t> </a:t>
            </a:r>
            <a:r>
              <a:rPr lang="en-US" sz="2100" dirty="0" err="1"/>
              <a:t>sistema</a:t>
            </a:r>
            <a:r>
              <a:rPr lang="en-US" sz="2100" dirty="0"/>
              <a:t> </a:t>
            </a:r>
            <a:r>
              <a:rPr lang="en-US" sz="2100" dirty="0" err="1"/>
              <a:t>Zapadnog</a:t>
            </a:r>
            <a:r>
              <a:rPr lang="en-US" sz="2100" dirty="0"/>
              <a:t> </a:t>
            </a:r>
            <a:r>
              <a:rPr lang="en-US" sz="2100" dirty="0" err="1"/>
              <a:t>Balkana</a:t>
            </a:r>
            <a:r>
              <a:rPr lang="en-US" sz="2100" dirty="0"/>
              <a:t> </a:t>
            </a:r>
            <a:r>
              <a:rPr lang="en-US" sz="2100" dirty="0" err="1"/>
              <a:t>moraju</a:t>
            </a:r>
            <a:r>
              <a:rPr lang="en-US" sz="2100" dirty="0"/>
              <a:t> </a:t>
            </a:r>
            <a:r>
              <a:rPr lang="en-US" sz="2100" dirty="0" err="1"/>
              <a:t>pratiti</a:t>
            </a:r>
            <a:r>
              <a:rPr lang="en-US" sz="2100" dirty="0"/>
              <a:t> </a:t>
            </a:r>
            <a:r>
              <a:rPr lang="en-US" sz="2100" dirty="0" err="1"/>
              <a:t>novi</a:t>
            </a:r>
            <a:r>
              <a:rPr lang="en-US" sz="2100" dirty="0"/>
              <a:t> </a:t>
            </a:r>
            <a:r>
              <a:rPr lang="en-US" sz="2100" dirty="0" err="1"/>
              <a:t>ambiciozni</a:t>
            </a:r>
            <a:r>
              <a:rPr lang="en-US" sz="2100" dirty="0"/>
              <a:t> </a:t>
            </a:r>
            <a:r>
              <a:rPr lang="en-US" sz="2100" dirty="0" err="1"/>
              <a:t>ciljevi</a:t>
            </a:r>
            <a:r>
              <a:rPr lang="en-US" sz="2100" dirty="0"/>
              <a:t> </a:t>
            </a:r>
            <a:r>
              <a:rPr lang="en-US" sz="2100" dirty="0" err="1"/>
              <a:t>ubrzanja</a:t>
            </a:r>
            <a:r>
              <a:rPr lang="en-US" sz="2100" dirty="0"/>
              <a:t> </a:t>
            </a:r>
            <a:r>
              <a:rPr lang="en-US" sz="2100" dirty="0" err="1"/>
              <a:t>transformacije</a:t>
            </a:r>
            <a:r>
              <a:rPr lang="en-US" sz="2100" dirty="0"/>
              <a:t>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ostvarivanja</a:t>
            </a:r>
            <a:r>
              <a:rPr lang="en-US" sz="2100" dirty="0"/>
              <a:t> </a:t>
            </a:r>
            <a:r>
              <a:rPr lang="en-US" sz="2100" dirty="0" err="1"/>
              <a:t>dekarbonizacije</a:t>
            </a:r>
            <a:r>
              <a:rPr lang="en-US" sz="2100" dirty="0"/>
              <a:t> </a:t>
            </a:r>
            <a:r>
              <a:rPr lang="en-US" sz="2100" dirty="0" err="1"/>
              <a:t>energetskog</a:t>
            </a:r>
            <a:r>
              <a:rPr lang="en-US" sz="2100" dirty="0"/>
              <a:t> </a:t>
            </a:r>
            <a:r>
              <a:rPr lang="en-US" sz="2100" dirty="0" err="1"/>
              <a:t>sektora</a:t>
            </a:r>
            <a:r>
              <a:rPr lang="en-US" sz="2100" dirty="0"/>
              <a:t>.</a:t>
            </a:r>
          </a:p>
        </p:txBody>
      </p:sp>
      <p:pic>
        <p:nvPicPr>
          <p:cNvPr id="4" name="Picture 3" descr="Cigre BIH novo 2">
            <a:extLst>
              <a:ext uri="{FF2B5EF4-FFF2-40B4-BE49-F238E27FC236}">
                <a16:creationId xmlns:a16="http://schemas.microsoft.com/office/drawing/2014/main" id="{4198EE48-F364-D5C5-D0F7-2F2D8D5F0BB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0350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31030-A3ED-F81B-BAA1-91CE460DA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30" y="1161288"/>
            <a:ext cx="3601797" cy="4526280"/>
          </a:xfrm>
        </p:spPr>
        <p:txBody>
          <a:bodyPr>
            <a:normAutofit/>
          </a:bodyPr>
          <a:lstStyle/>
          <a:p>
            <a:r>
              <a:rPr lang="bs-Latn-BA" sz="4000" b="1" dirty="0"/>
              <a:t>Dalji koraci</a:t>
            </a:r>
            <a:br>
              <a:rPr lang="bs-Latn-BA" sz="4000" b="1" dirty="0"/>
            </a:br>
            <a:r>
              <a:rPr lang="bs-Latn-BA" sz="4000" b="1" dirty="0"/>
              <a:t>transport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46C42-DCCC-6F0E-E343-B92CD2D0B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7237" y="533400"/>
            <a:ext cx="6848375" cy="5638800"/>
          </a:xfrm>
        </p:spPr>
        <p:txBody>
          <a:bodyPr anchor="ctr">
            <a:normAutofit fontScale="92500" lnSpcReduction="20000"/>
          </a:bodyPr>
          <a:lstStyle/>
          <a:p>
            <a:pPr marL="0" indent="0" algn="just">
              <a:buNone/>
            </a:pPr>
            <a:endParaRPr lang="bs-Latn-BA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Pametna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mobilnost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predviđa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integraciju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digitalnih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tehnologija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automatizacije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transportne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sisteme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ciljem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povećanja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efikasnosti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održivosti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mobilnosti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putnika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tereta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Ovaj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novi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koncept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transporta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jedna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je od tri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komponente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Strategije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održive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pametne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mobilnosti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za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Zapadni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Balkan. </a:t>
            </a:r>
            <a:endParaRPr lang="bs-Latn-BA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Za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implementaciju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Strategije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potrebno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je da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ekonomije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regionu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transformišu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svoje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transportne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sektore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uvođenjem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multimodalnog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izdavanja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karata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mobilnosti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kao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usluge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transporta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bez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papira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implementacije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različitih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softvera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odnosno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5G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mreža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vještačke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inteligencije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za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optimizaciju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transportnih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aktivnosti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Strategijom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je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također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predviđeno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stvaranje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okvira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saradnje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partnerstava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unutar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regiona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državama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članicama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Evropske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unije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kako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bi se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podstakle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inovacije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primjena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inovativnih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tehnologija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bs-Latn-B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Akcioni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plan za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puteve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koji je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također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usvojen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Ministarskom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vijeću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Transportne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zajednice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oktobru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2020.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godine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ima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za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cilj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razvoj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klimatski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otporne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inteligentne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resursno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efikasne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TEN-T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putne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mreže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regionu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Zapadnog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Balkana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uključivanjem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zelenih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pametnih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elemenata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investicije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puteve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Dokument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pruža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listu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kratkoročnih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srednjoročnih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aktivnosti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usmjerenih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rješavanje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pitanja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održavanja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puteva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naplate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putarine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uvođenja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inteligentnih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transportnih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sistema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otpornosti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mreže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korištenja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alternativnih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goriva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identificirane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mjere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trebale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bi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podržati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zelenu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tranziciju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transportnog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sektora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olakšati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smanjenje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povezanih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emisija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zagađenja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bs-Latn-BA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bs-Latn-BA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100" dirty="0"/>
          </a:p>
        </p:txBody>
      </p:sp>
      <p:pic>
        <p:nvPicPr>
          <p:cNvPr id="4" name="Picture 3" descr="Cigre BIH novo 2">
            <a:extLst>
              <a:ext uri="{FF2B5EF4-FFF2-40B4-BE49-F238E27FC236}">
                <a16:creationId xmlns:a16="http://schemas.microsoft.com/office/drawing/2014/main" id="{4198EE48-F364-D5C5-D0F7-2F2D8D5F0BB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5057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982DA-34A5-D83A-3327-C9322A867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dirty="0"/>
              <a:t>BORBA PROTIV KLIMATSKIH PROMJENA</a:t>
            </a:r>
            <a:endParaRPr lang="en-US" sz="3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959089C-B62F-008F-DE05-18180641E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7612" y="1600201"/>
            <a:ext cx="10361613" cy="4343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s-Latn-BA" sz="2400" dirty="0"/>
              <a:t>N</a:t>
            </a:r>
            <a:r>
              <a:rPr lang="en-US" sz="2400" dirty="0" err="1"/>
              <a:t>apuštanje</a:t>
            </a:r>
            <a:r>
              <a:rPr lang="en-US" sz="2400" dirty="0"/>
              <a:t> </a:t>
            </a:r>
            <a:r>
              <a:rPr lang="en-US" sz="2400" dirty="0" err="1"/>
              <a:t>tehnologija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se </a:t>
            </a:r>
            <a:r>
              <a:rPr lang="en-US" sz="2400" dirty="0" err="1"/>
              <a:t>ekonomije</a:t>
            </a:r>
            <a:r>
              <a:rPr lang="en-US" sz="2400" dirty="0"/>
              <a:t> </a:t>
            </a:r>
            <a:r>
              <a:rPr lang="en-US" sz="2400" dirty="0" err="1"/>
              <a:t>Zapadnog</a:t>
            </a:r>
            <a:r>
              <a:rPr lang="en-US" sz="2400" dirty="0"/>
              <a:t> </a:t>
            </a:r>
            <a:r>
              <a:rPr lang="en-US" sz="2400" dirty="0" err="1"/>
              <a:t>Balkana</a:t>
            </a:r>
            <a:r>
              <a:rPr lang="en-US" sz="2400" dirty="0"/>
              <a:t> </a:t>
            </a:r>
            <a:r>
              <a:rPr lang="en-US" sz="2400" dirty="0" err="1"/>
              <a:t>oslanjaju</a:t>
            </a:r>
            <a:r>
              <a:rPr lang="en-US" sz="2400" dirty="0"/>
              <a:t> u </a:t>
            </a:r>
            <a:r>
              <a:rPr lang="en-US" sz="2400" dirty="0" err="1"/>
              <a:t>značajnoj</a:t>
            </a:r>
            <a:r>
              <a:rPr lang="en-US" sz="2400" dirty="0"/>
              <a:t> </a:t>
            </a:r>
            <a:r>
              <a:rPr lang="en-US" sz="2400" dirty="0" err="1"/>
              <a:t>mjeri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prelazak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uglja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obnovljive</a:t>
            </a:r>
            <a:r>
              <a:rPr lang="en-US" sz="2400" dirty="0"/>
              <a:t> </a:t>
            </a:r>
            <a:r>
              <a:rPr lang="en-US" sz="2400" dirty="0" err="1"/>
              <a:t>izvore</a:t>
            </a:r>
            <a:r>
              <a:rPr lang="en-US" sz="2400" dirty="0"/>
              <a:t> </a:t>
            </a:r>
            <a:r>
              <a:rPr lang="en-US" sz="2400" dirty="0" err="1"/>
              <a:t>energije</a:t>
            </a:r>
            <a:r>
              <a:rPr lang="en-US" sz="2400" dirty="0"/>
              <a:t> </a:t>
            </a:r>
            <a:r>
              <a:rPr lang="en-US" sz="2400" dirty="0" err="1"/>
              <a:t>nosi</a:t>
            </a:r>
            <a:r>
              <a:rPr lang="en-US" sz="2400" dirty="0"/>
              <a:t> </a:t>
            </a:r>
            <a:r>
              <a:rPr lang="en-US" sz="2400" dirty="0" err="1"/>
              <a:t>sobom</a:t>
            </a:r>
            <a:r>
              <a:rPr lang="en-US" sz="2400" dirty="0"/>
              <a:t> </a:t>
            </a:r>
            <a:r>
              <a:rPr lang="en-US" sz="2400" dirty="0" err="1"/>
              <a:t>ozbiljne</a:t>
            </a:r>
            <a:r>
              <a:rPr lang="en-US" sz="2400" dirty="0"/>
              <a:t> </a:t>
            </a:r>
            <a:r>
              <a:rPr lang="en-US" sz="2400" dirty="0" err="1"/>
              <a:t>društveno-ekonomske</a:t>
            </a:r>
            <a:r>
              <a:rPr lang="en-US" sz="2400" dirty="0"/>
              <a:t> </a:t>
            </a:r>
            <a:r>
              <a:rPr lang="en-US" sz="2400" dirty="0" err="1"/>
              <a:t>izazove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region </a:t>
            </a:r>
            <a:r>
              <a:rPr lang="en-US" sz="2400" dirty="0" err="1"/>
              <a:t>Zapadnog</a:t>
            </a:r>
            <a:r>
              <a:rPr lang="en-US" sz="2400" dirty="0"/>
              <a:t> </a:t>
            </a:r>
            <a:r>
              <a:rPr lang="en-US" sz="2400" dirty="0" err="1"/>
              <a:t>Balkana</a:t>
            </a:r>
            <a:r>
              <a:rPr lang="en-US" sz="2400" dirty="0"/>
              <a:t> mora </a:t>
            </a:r>
            <a:r>
              <a:rPr lang="en-US" sz="2400" dirty="0" err="1"/>
              <a:t>riješiti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bi </a:t>
            </a:r>
            <a:r>
              <a:rPr lang="en-US" sz="2400" dirty="0" err="1"/>
              <a:t>spriječio</a:t>
            </a:r>
            <a:r>
              <a:rPr lang="en-US" sz="2400" dirty="0"/>
              <a:t> </a:t>
            </a:r>
            <a:r>
              <a:rPr lang="en-US" sz="2400" dirty="0" err="1"/>
              <a:t>neželjene</a:t>
            </a:r>
            <a:r>
              <a:rPr lang="en-US" sz="2400" dirty="0"/>
              <a:t> </a:t>
            </a:r>
            <a:r>
              <a:rPr lang="en-US" sz="2400" dirty="0" err="1"/>
              <a:t>posljedice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nezaposlenost</a:t>
            </a:r>
            <a:r>
              <a:rPr lang="en-US" sz="2400" dirty="0"/>
              <a:t>, </a:t>
            </a:r>
            <a:r>
              <a:rPr lang="en-US" sz="2400" dirty="0" err="1"/>
              <a:t>poremećaj</a:t>
            </a:r>
            <a:r>
              <a:rPr lang="en-US" sz="2400" dirty="0"/>
              <a:t> </a:t>
            </a:r>
            <a:r>
              <a:rPr lang="en-US" sz="2400" dirty="0" err="1"/>
              <a:t>ekonomije</a:t>
            </a:r>
            <a:r>
              <a:rPr lang="en-US" sz="2400" dirty="0"/>
              <a:t>, </a:t>
            </a:r>
            <a:r>
              <a:rPr lang="en-US" sz="2400" dirty="0" err="1"/>
              <a:t>migracija</a:t>
            </a:r>
            <a:r>
              <a:rPr lang="en-US" sz="2400" dirty="0"/>
              <a:t> </a:t>
            </a:r>
            <a:r>
              <a:rPr lang="en-US" sz="2400" dirty="0" err="1"/>
              <a:t>radne</a:t>
            </a:r>
            <a:r>
              <a:rPr lang="en-US" sz="2400" dirty="0"/>
              <a:t> </a:t>
            </a:r>
            <a:r>
              <a:rPr lang="en-US" sz="2400" dirty="0" err="1"/>
              <a:t>snage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drugi</a:t>
            </a:r>
            <a:r>
              <a:rPr lang="en-US" sz="2400" dirty="0"/>
              <a:t> </a:t>
            </a:r>
            <a:r>
              <a:rPr lang="en-US" sz="2400" dirty="0" err="1"/>
              <a:t>mogući</a:t>
            </a:r>
            <a:r>
              <a:rPr lang="en-US" sz="2400" dirty="0"/>
              <a:t> </a:t>
            </a:r>
            <a:r>
              <a:rPr lang="en-US" sz="2400" dirty="0" err="1"/>
              <a:t>neželjeni</a:t>
            </a:r>
            <a:r>
              <a:rPr lang="en-US" sz="2400" dirty="0"/>
              <a:t> </a:t>
            </a:r>
            <a:r>
              <a:rPr lang="en-US" sz="2400" dirty="0" err="1"/>
              <a:t>uticaji</a:t>
            </a:r>
            <a:r>
              <a:rPr lang="en-US" sz="2400" dirty="0"/>
              <a:t>. </a:t>
            </a:r>
            <a:r>
              <a:rPr lang="en-US" sz="2400" dirty="0" err="1"/>
              <a:t>Uprkos</a:t>
            </a:r>
            <a:r>
              <a:rPr lang="en-US" sz="2400" dirty="0"/>
              <a:t> </a:t>
            </a:r>
            <a:r>
              <a:rPr lang="en-US" sz="2400" dirty="0" err="1"/>
              <a:t>njima</a:t>
            </a:r>
            <a:r>
              <a:rPr lang="en-US" sz="2400" dirty="0"/>
              <a:t>, </a:t>
            </a:r>
            <a:r>
              <a:rPr lang="en-US" sz="2400" dirty="0" err="1"/>
              <a:t>jasno</a:t>
            </a:r>
            <a:r>
              <a:rPr lang="en-US" sz="2400" dirty="0"/>
              <a:t> je da je ova </a:t>
            </a:r>
            <a:r>
              <a:rPr lang="en-US" sz="2400" dirty="0" err="1"/>
              <a:t>tranzicija</a:t>
            </a:r>
            <a:r>
              <a:rPr lang="en-US" sz="2400" dirty="0"/>
              <a:t> </a:t>
            </a:r>
            <a:r>
              <a:rPr lang="en-US" sz="2400" dirty="0" err="1"/>
              <a:t>neophodna</a:t>
            </a:r>
            <a:r>
              <a:rPr lang="en-US" sz="2400" dirty="0"/>
              <a:t> </a:t>
            </a:r>
            <a:r>
              <a:rPr lang="en-US" sz="2400" dirty="0" err="1"/>
              <a:t>zarad</a:t>
            </a:r>
            <a:r>
              <a:rPr lang="en-US" sz="2400" dirty="0"/>
              <a:t> </a:t>
            </a:r>
            <a:r>
              <a:rPr lang="en-US" sz="2400" dirty="0" err="1"/>
              <a:t>zdravlja</a:t>
            </a:r>
            <a:r>
              <a:rPr lang="en-US" sz="2400" dirty="0"/>
              <a:t> </a:t>
            </a:r>
            <a:r>
              <a:rPr lang="en-US" sz="2400" dirty="0" err="1"/>
              <a:t>ljudi</a:t>
            </a:r>
            <a:r>
              <a:rPr lang="en-US" sz="2400" dirty="0"/>
              <a:t>, </a:t>
            </a:r>
            <a:r>
              <a:rPr lang="en-US" sz="2400" dirty="0" err="1"/>
              <a:t>životne</a:t>
            </a:r>
            <a:r>
              <a:rPr lang="en-US" sz="2400" dirty="0"/>
              <a:t> </a:t>
            </a:r>
            <a:r>
              <a:rPr lang="en-US" sz="2400" dirty="0" err="1"/>
              <a:t>sredine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klime</a:t>
            </a:r>
            <a:r>
              <a:rPr lang="en-US" sz="2400" dirty="0"/>
              <a:t>. </a:t>
            </a:r>
            <a:endParaRPr lang="bs-Latn-BA" sz="2400" dirty="0"/>
          </a:p>
          <a:p>
            <a:pPr marL="0" indent="0">
              <a:buNone/>
            </a:pPr>
            <a:endParaRPr lang="bs-Latn-BA" sz="2400" dirty="0"/>
          </a:p>
          <a:p>
            <a:pPr marL="0" indent="0" algn="just">
              <a:buNone/>
            </a:pPr>
            <a:r>
              <a:rPr lang="en-US" sz="2400" dirty="0" err="1"/>
              <a:t>Kako</a:t>
            </a:r>
            <a:r>
              <a:rPr lang="en-US" sz="2400" dirty="0"/>
              <a:t> bi se </a:t>
            </a:r>
            <a:r>
              <a:rPr lang="en-US" sz="2400" dirty="0" err="1"/>
              <a:t>tranzicija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ostvarila</a:t>
            </a:r>
            <a:r>
              <a:rPr lang="en-US" sz="2400" dirty="0"/>
              <a:t>, </a:t>
            </a:r>
            <a:r>
              <a:rPr lang="en-US" sz="2400" dirty="0" err="1"/>
              <a:t>ekonomije</a:t>
            </a:r>
            <a:r>
              <a:rPr lang="en-US" sz="2400" dirty="0"/>
              <a:t> </a:t>
            </a:r>
            <a:r>
              <a:rPr lang="en-US" sz="2400" dirty="0" err="1"/>
              <a:t>Zapadnog</a:t>
            </a:r>
            <a:r>
              <a:rPr lang="en-US" sz="2400" dirty="0"/>
              <a:t> </a:t>
            </a:r>
            <a:r>
              <a:rPr lang="en-US" sz="2400" dirty="0" err="1"/>
              <a:t>Balkana</a:t>
            </a:r>
            <a:r>
              <a:rPr lang="en-US" sz="2400" dirty="0"/>
              <a:t> </a:t>
            </a:r>
            <a:r>
              <a:rPr lang="en-US" sz="2400" dirty="0" err="1"/>
              <a:t>treba</a:t>
            </a:r>
            <a:r>
              <a:rPr lang="en-US" sz="2400" dirty="0"/>
              <a:t> da </a:t>
            </a:r>
            <a:r>
              <a:rPr lang="en-US" sz="2400" dirty="0" err="1"/>
              <a:t>definišu</a:t>
            </a:r>
            <a:r>
              <a:rPr lang="en-US" sz="2400" dirty="0"/>
              <a:t> </a:t>
            </a:r>
            <a:r>
              <a:rPr lang="en-US" sz="2400" dirty="0" err="1"/>
              <a:t>pravno</a:t>
            </a:r>
            <a:r>
              <a:rPr lang="en-US" sz="2400" dirty="0"/>
              <a:t> </a:t>
            </a:r>
            <a:r>
              <a:rPr lang="en-US" sz="2400" dirty="0" err="1"/>
              <a:t>obavezujuće</a:t>
            </a:r>
            <a:r>
              <a:rPr lang="en-US" sz="2400" dirty="0"/>
              <a:t> </a:t>
            </a:r>
            <a:r>
              <a:rPr lang="en-US" sz="2400" dirty="0" err="1"/>
              <a:t>ciljeve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rokovima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pravcima</a:t>
            </a:r>
            <a:r>
              <a:rPr lang="en-US" sz="2400" dirty="0"/>
              <a:t> </a:t>
            </a:r>
            <a:r>
              <a:rPr lang="en-US" sz="2400" dirty="0" err="1"/>
              <a:t>djelovanja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istovremeno</a:t>
            </a:r>
            <a:r>
              <a:rPr lang="en-US" sz="2400" dirty="0"/>
              <a:t> </a:t>
            </a:r>
            <a:r>
              <a:rPr lang="en-US" sz="2400" dirty="0" err="1"/>
              <a:t>obezbijede</a:t>
            </a:r>
            <a:r>
              <a:rPr lang="en-US" sz="2400" dirty="0"/>
              <a:t> </a:t>
            </a:r>
            <a:r>
              <a:rPr lang="en-US" sz="2400" dirty="0" err="1"/>
              <a:t>regulatorne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finansijske</a:t>
            </a:r>
            <a:r>
              <a:rPr lang="en-US" sz="2400" dirty="0"/>
              <a:t> </a:t>
            </a:r>
            <a:r>
              <a:rPr lang="en-US" sz="2400" dirty="0" err="1"/>
              <a:t>mehanizme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kapacitete</a:t>
            </a:r>
            <a:r>
              <a:rPr lang="en-US" sz="2400" dirty="0"/>
              <a:t> za </a:t>
            </a:r>
            <a:r>
              <a:rPr lang="en-US" sz="2400" dirty="0" err="1"/>
              <a:t>njeno</a:t>
            </a:r>
            <a:r>
              <a:rPr lang="en-US" sz="2400" dirty="0"/>
              <a:t> </a:t>
            </a:r>
            <a:r>
              <a:rPr lang="en-US" sz="2400" dirty="0" err="1"/>
              <a:t>sprovođenje</a:t>
            </a:r>
            <a:r>
              <a:rPr lang="en-US" sz="2400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C0183B-57AA-3C6B-7670-96D6343EA0EC}"/>
              </a:ext>
            </a:extLst>
          </p:cNvPr>
          <p:cNvSpPr/>
          <p:nvPr/>
        </p:nvSpPr>
        <p:spPr>
          <a:xfrm>
            <a:off x="343110" y="1066800"/>
            <a:ext cx="532661" cy="51513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bs-Latn-BA" dirty="0"/>
              <a:t>DRUGI DIO – MAPA PUTA</a:t>
            </a:r>
            <a:endParaRPr lang="en-US" dirty="0"/>
          </a:p>
        </p:txBody>
      </p:sp>
      <p:pic>
        <p:nvPicPr>
          <p:cNvPr id="6" name="Picture 5" descr="Cigre BIH novo 2">
            <a:extLst>
              <a:ext uri="{FF2B5EF4-FFF2-40B4-BE49-F238E27FC236}">
                <a16:creationId xmlns:a16="http://schemas.microsoft.com/office/drawing/2014/main" id="{358E25FE-65F3-181B-3594-D561FBAFA42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93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7633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0225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0103B2-C9C9-4E04-6DA0-F995BAB72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30" y="1161288"/>
            <a:ext cx="3601797" cy="4526280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Dalji</a:t>
            </a:r>
            <a:r>
              <a:rPr lang="en-US" sz="4000" b="1" dirty="0"/>
              <a:t> </a:t>
            </a:r>
            <a:r>
              <a:rPr lang="en-US" sz="4000" b="1" dirty="0" err="1"/>
              <a:t>koraci</a:t>
            </a:r>
            <a:endParaRPr lang="en-US" sz="4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798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D8DC9-7213-773F-0C19-FE6F8678E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057" y="381000"/>
            <a:ext cx="7116756" cy="6096000"/>
          </a:xfrm>
        </p:spPr>
        <p:txBody>
          <a:bodyPr anchor="ctr"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1600" dirty="0" err="1"/>
              <a:t>Svjesne</a:t>
            </a:r>
            <a:r>
              <a:rPr lang="en-US" sz="1600" dirty="0"/>
              <a:t> </a:t>
            </a:r>
            <a:r>
              <a:rPr lang="en-US" sz="1600" dirty="0" err="1"/>
              <a:t>potrebe</a:t>
            </a:r>
            <a:r>
              <a:rPr lang="en-US" sz="1600" dirty="0"/>
              <a:t> da se </a:t>
            </a:r>
            <a:r>
              <a:rPr lang="en-US" sz="1600" dirty="0" err="1"/>
              <a:t>trasira</a:t>
            </a:r>
            <a:r>
              <a:rPr lang="en-US" sz="1600" dirty="0"/>
              <a:t> put do </a:t>
            </a:r>
            <a:r>
              <a:rPr lang="en-US" sz="1600" dirty="0" err="1"/>
              <a:t>karbonske</a:t>
            </a:r>
            <a:r>
              <a:rPr lang="en-US" sz="1600" dirty="0"/>
              <a:t> </a:t>
            </a:r>
            <a:r>
              <a:rPr lang="en-US" sz="1600" dirty="0" err="1"/>
              <a:t>neutralnosti</a:t>
            </a:r>
            <a:r>
              <a:rPr lang="en-US" sz="1600" dirty="0"/>
              <a:t> do 2050. </a:t>
            </a:r>
            <a:r>
              <a:rPr lang="en-US" sz="1600" dirty="0" err="1"/>
              <a:t>godine</a:t>
            </a:r>
            <a:r>
              <a:rPr lang="en-US" sz="1600" dirty="0"/>
              <a:t>, </a:t>
            </a:r>
            <a:r>
              <a:rPr lang="en-US" sz="1600" dirty="0" err="1"/>
              <a:t>ekonomije</a:t>
            </a:r>
            <a:r>
              <a:rPr lang="en-US" sz="1600" dirty="0"/>
              <a:t> </a:t>
            </a:r>
            <a:r>
              <a:rPr lang="en-US" sz="1600" dirty="0" err="1"/>
              <a:t>Zapadnog</a:t>
            </a:r>
            <a:r>
              <a:rPr lang="en-US" sz="1600" dirty="0"/>
              <a:t> </a:t>
            </a:r>
            <a:r>
              <a:rPr lang="en-US" sz="1600" dirty="0" err="1"/>
              <a:t>Balkana</a:t>
            </a:r>
            <a:r>
              <a:rPr lang="en-US" sz="1600" dirty="0"/>
              <a:t> </a:t>
            </a:r>
            <a:r>
              <a:rPr lang="en-US" sz="1600" dirty="0" err="1"/>
              <a:t>treba</a:t>
            </a:r>
            <a:r>
              <a:rPr lang="en-US" sz="1600" dirty="0"/>
              <a:t> da </a:t>
            </a:r>
            <a:r>
              <a:rPr lang="en-US" sz="1600" dirty="0" err="1"/>
              <a:t>razvijaju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usvajaju</a:t>
            </a:r>
            <a:r>
              <a:rPr lang="en-US" sz="1600" dirty="0"/>
              <a:t> </a:t>
            </a:r>
            <a:r>
              <a:rPr lang="en-US" sz="1600" dirty="0" err="1"/>
              <a:t>svoje</a:t>
            </a:r>
            <a:r>
              <a:rPr lang="en-US" sz="1600" dirty="0"/>
              <a:t> </a:t>
            </a:r>
            <a:r>
              <a:rPr lang="en-US" sz="1600" dirty="0" err="1"/>
              <a:t>dugoročne</a:t>
            </a:r>
            <a:r>
              <a:rPr lang="en-US" sz="1600" dirty="0"/>
              <a:t> </a:t>
            </a:r>
            <a:r>
              <a:rPr lang="en-US" sz="1600" dirty="0" err="1"/>
              <a:t>strategije</a:t>
            </a:r>
            <a:r>
              <a:rPr lang="en-US" sz="1600" dirty="0"/>
              <a:t> </a:t>
            </a:r>
            <a:r>
              <a:rPr lang="en-US" sz="1600" dirty="0" err="1"/>
              <a:t>razvoja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</a:t>
            </a:r>
            <a:r>
              <a:rPr lang="en-US" sz="1600" dirty="0" err="1"/>
              <a:t>podrazumijevaju</a:t>
            </a:r>
            <a:r>
              <a:rPr lang="en-US" sz="1600" dirty="0"/>
              <a:t> </a:t>
            </a:r>
            <a:r>
              <a:rPr lang="en-US" sz="1600" dirty="0" err="1"/>
              <a:t>niske</a:t>
            </a:r>
            <a:r>
              <a:rPr lang="en-US" sz="1600" dirty="0"/>
              <a:t> </a:t>
            </a:r>
            <a:r>
              <a:rPr lang="en-US" sz="1600" dirty="0" err="1"/>
              <a:t>nivoe</a:t>
            </a:r>
            <a:r>
              <a:rPr lang="en-US" sz="1600" dirty="0"/>
              <a:t> </a:t>
            </a:r>
            <a:r>
              <a:rPr lang="en-US" sz="1600" dirty="0" err="1"/>
              <a:t>emisija</a:t>
            </a:r>
            <a:r>
              <a:rPr lang="en-US" sz="1600" dirty="0"/>
              <a:t> </a:t>
            </a:r>
            <a:r>
              <a:rPr lang="en-US" sz="1600" dirty="0" err="1"/>
              <a:t>gasova</a:t>
            </a:r>
            <a:r>
              <a:rPr lang="en-US" sz="1600" dirty="0"/>
              <a:t> </a:t>
            </a:r>
            <a:r>
              <a:rPr lang="en-US" sz="1600" dirty="0" err="1"/>
              <a:t>staklene</a:t>
            </a:r>
            <a:r>
              <a:rPr lang="en-US" sz="1600" dirty="0"/>
              <a:t> </a:t>
            </a:r>
            <a:r>
              <a:rPr lang="en-US" sz="1600" dirty="0" err="1"/>
              <a:t>bašte</a:t>
            </a:r>
            <a:r>
              <a:rPr lang="en-US" sz="1600" dirty="0"/>
              <a:t> u </a:t>
            </a:r>
            <a:r>
              <a:rPr lang="en-US" sz="1600" dirty="0" err="1"/>
              <a:t>skladu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odredbama</a:t>
            </a:r>
            <a:r>
              <a:rPr lang="en-US" sz="1600" dirty="0"/>
              <a:t> </a:t>
            </a:r>
            <a:r>
              <a:rPr lang="en-US" sz="1600" dirty="0" err="1"/>
              <a:t>Zakona</a:t>
            </a:r>
            <a:r>
              <a:rPr lang="en-US" sz="1600" dirty="0"/>
              <a:t> EU o </a:t>
            </a:r>
            <a:r>
              <a:rPr lang="en-US" sz="1600" dirty="0" err="1"/>
              <a:t>klimi</a:t>
            </a:r>
            <a:r>
              <a:rPr lang="en-US" sz="1600" dirty="0"/>
              <a:t>, </a:t>
            </a:r>
            <a:r>
              <a:rPr lang="en-US" sz="1600" dirty="0" err="1"/>
              <a:t>elementima</a:t>
            </a:r>
            <a:r>
              <a:rPr lang="en-US" sz="1600" dirty="0"/>
              <a:t> </a:t>
            </a:r>
            <a:r>
              <a:rPr lang="en-US" sz="1600" dirty="0" err="1"/>
              <a:t>okvira</a:t>
            </a:r>
            <a:r>
              <a:rPr lang="en-US" sz="1600" dirty="0"/>
              <a:t> </a:t>
            </a:r>
            <a:r>
              <a:rPr lang="en-US" sz="1600" dirty="0" err="1"/>
              <a:t>politike</a:t>
            </a:r>
            <a:r>
              <a:rPr lang="en-US" sz="1600" dirty="0"/>
              <a:t> EU u </a:t>
            </a:r>
            <a:r>
              <a:rPr lang="en-US" sz="1600" dirty="0" err="1"/>
              <a:t>oblasti</a:t>
            </a:r>
            <a:r>
              <a:rPr lang="en-US" sz="1600" dirty="0"/>
              <a:t> </a:t>
            </a:r>
            <a:r>
              <a:rPr lang="en-US" sz="1600" dirty="0" err="1"/>
              <a:t>klime</a:t>
            </a:r>
            <a:r>
              <a:rPr lang="en-US" sz="1600" dirty="0"/>
              <a:t>,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da </a:t>
            </a:r>
            <a:r>
              <a:rPr lang="en-US" sz="1600" dirty="0" err="1"/>
              <a:t>ih</a:t>
            </a:r>
            <a:r>
              <a:rPr lang="en-US" sz="1600" dirty="0"/>
              <a:t> </a:t>
            </a:r>
            <a:r>
              <a:rPr lang="en-US" sz="1600" dirty="0" err="1"/>
              <a:t>usvoje</a:t>
            </a:r>
            <a:r>
              <a:rPr lang="en-US" sz="1600" dirty="0"/>
              <a:t> bez </a:t>
            </a:r>
            <a:r>
              <a:rPr lang="en-US" sz="1600" dirty="0" err="1"/>
              <a:t>odlaganja</a:t>
            </a:r>
            <a:r>
              <a:rPr lang="en-US" sz="1600" dirty="0"/>
              <a:t>, </a:t>
            </a:r>
            <a:r>
              <a:rPr lang="en-US" sz="1600" dirty="0" err="1"/>
              <a:t>najkasnije</a:t>
            </a:r>
            <a:r>
              <a:rPr lang="en-US" sz="1600" dirty="0"/>
              <a:t> do 2025. </a:t>
            </a:r>
            <a:endParaRPr lang="bs-Latn-BA" sz="1600" dirty="0"/>
          </a:p>
          <a:p>
            <a:pPr algn="just">
              <a:lnSpc>
                <a:spcPct val="90000"/>
              </a:lnSpc>
            </a:pPr>
            <a:r>
              <a:rPr lang="en-US" sz="1600" dirty="0"/>
              <a:t>U </a:t>
            </a:r>
            <a:r>
              <a:rPr lang="en-US" sz="1600" dirty="0" err="1"/>
              <a:t>ovim</a:t>
            </a:r>
            <a:r>
              <a:rPr lang="en-US" sz="1600" dirty="0"/>
              <a:t> </a:t>
            </a:r>
            <a:r>
              <a:rPr lang="en-US" sz="1600" dirty="0" err="1"/>
              <a:t>dugoročnim</a:t>
            </a:r>
            <a:r>
              <a:rPr lang="en-US" sz="1600" dirty="0"/>
              <a:t> </a:t>
            </a:r>
            <a:r>
              <a:rPr lang="en-US" sz="1600" dirty="0" err="1"/>
              <a:t>strategijama</a:t>
            </a:r>
            <a:r>
              <a:rPr lang="en-US" sz="1600" dirty="0"/>
              <a:t> </a:t>
            </a:r>
            <a:r>
              <a:rPr lang="en-US" sz="1600" dirty="0" err="1"/>
              <a:t>akcenat</a:t>
            </a:r>
            <a:r>
              <a:rPr lang="en-US" sz="1600" dirty="0"/>
              <a:t> </a:t>
            </a:r>
            <a:r>
              <a:rPr lang="en-US" sz="1600" dirty="0" err="1"/>
              <a:t>treba</a:t>
            </a:r>
            <a:r>
              <a:rPr lang="en-US" sz="1600" dirty="0"/>
              <a:t> da </a:t>
            </a:r>
            <a:r>
              <a:rPr lang="en-US" sz="1600" dirty="0" err="1"/>
              <a:t>bude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dekarbonizaciji</a:t>
            </a:r>
            <a:r>
              <a:rPr lang="en-US" sz="1600" dirty="0"/>
              <a:t> </a:t>
            </a:r>
            <a:r>
              <a:rPr lang="en-US" sz="1600" dirty="0" err="1"/>
              <a:t>sektora</a:t>
            </a:r>
            <a:r>
              <a:rPr lang="en-US" sz="1600" dirty="0"/>
              <a:t> s </a:t>
            </a:r>
            <a:r>
              <a:rPr lang="en-US" sz="1600" dirty="0" err="1"/>
              <a:t>visokim</a:t>
            </a:r>
            <a:r>
              <a:rPr lang="en-US" sz="1600" dirty="0"/>
              <a:t> </a:t>
            </a:r>
            <a:r>
              <a:rPr lang="en-US" sz="1600" dirty="0" err="1"/>
              <a:t>nivoom</a:t>
            </a:r>
            <a:r>
              <a:rPr lang="en-US" sz="1600" dirty="0"/>
              <a:t> </a:t>
            </a:r>
            <a:r>
              <a:rPr lang="en-US" sz="1600" dirty="0" err="1"/>
              <a:t>emisija</a:t>
            </a:r>
            <a:r>
              <a:rPr lang="en-US" sz="1600" dirty="0"/>
              <a:t> </a:t>
            </a:r>
            <a:r>
              <a:rPr lang="en-US" sz="1600" dirty="0" err="1"/>
              <a:t>ugljenika</a:t>
            </a:r>
            <a:r>
              <a:rPr lang="en-US" sz="1600" dirty="0"/>
              <a:t> (</a:t>
            </a:r>
            <a:r>
              <a:rPr lang="en-US" sz="1600" dirty="0" err="1"/>
              <a:t>sektora</a:t>
            </a:r>
            <a:r>
              <a:rPr lang="en-US" sz="1600" dirty="0"/>
              <a:t> </a:t>
            </a:r>
            <a:r>
              <a:rPr lang="en-US" sz="1600" dirty="0" err="1"/>
              <a:t>energetike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saobraćaja</a:t>
            </a:r>
            <a:r>
              <a:rPr lang="en-US" sz="1600" dirty="0"/>
              <a:t>). </a:t>
            </a:r>
            <a:r>
              <a:rPr lang="en-US" sz="1600" dirty="0" err="1"/>
              <a:t>Takođe</a:t>
            </a:r>
            <a:r>
              <a:rPr lang="en-US" sz="1600" dirty="0"/>
              <a:t>, </a:t>
            </a:r>
            <a:r>
              <a:rPr lang="en-US" sz="1600" dirty="0" err="1"/>
              <a:t>strategije</a:t>
            </a:r>
            <a:r>
              <a:rPr lang="en-US" sz="1600" dirty="0"/>
              <a:t> </a:t>
            </a:r>
            <a:r>
              <a:rPr lang="en-US" sz="1600" dirty="0" err="1"/>
              <a:t>treba</a:t>
            </a:r>
            <a:r>
              <a:rPr lang="en-US" sz="1600" dirty="0"/>
              <a:t> da </a:t>
            </a:r>
            <a:r>
              <a:rPr lang="en-US" sz="1600" dirty="0" err="1"/>
              <a:t>utvrde</a:t>
            </a:r>
            <a:r>
              <a:rPr lang="en-US" sz="1600" dirty="0"/>
              <a:t> </a:t>
            </a:r>
            <a:r>
              <a:rPr lang="en-US" sz="1600" dirty="0" err="1"/>
              <a:t>ciljeve</a:t>
            </a:r>
            <a:r>
              <a:rPr lang="en-US" sz="1600" dirty="0"/>
              <a:t> </a:t>
            </a:r>
            <a:r>
              <a:rPr lang="en-US" sz="1600" dirty="0" err="1"/>
              <a:t>smanjenja</a:t>
            </a:r>
            <a:r>
              <a:rPr lang="en-US" sz="1600" dirty="0"/>
              <a:t> </a:t>
            </a:r>
            <a:r>
              <a:rPr lang="en-US" sz="1600" dirty="0" err="1"/>
              <a:t>emisija</a:t>
            </a:r>
            <a:r>
              <a:rPr lang="en-US" sz="1600" dirty="0"/>
              <a:t> za </a:t>
            </a: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ekonomije</a:t>
            </a:r>
            <a:r>
              <a:rPr lang="en-US" sz="1600" dirty="0"/>
              <a:t> u </a:t>
            </a:r>
            <a:r>
              <a:rPr lang="en-US" sz="1600" dirty="0" err="1"/>
              <a:t>odnosu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vidove</a:t>
            </a:r>
            <a:r>
              <a:rPr lang="en-US" sz="1600" dirty="0"/>
              <a:t> </a:t>
            </a:r>
            <a:r>
              <a:rPr lang="en-US" sz="1600" dirty="0" err="1"/>
              <a:t>saobraćaja</a:t>
            </a:r>
            <a:r>
              <a:rPr lang="en-US" sz="1600" dirty="0"/>
              <a:t>, </a:t>
            </a:r>
            <a:r>
              <a:rPr lang="en-US" sz="1600" dirty="0" err="1"/>
              <a:t>zgrade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sektore</a:t>
            </a:r>
            <a:r>
              <a:rPr lang="en-US" sz="1600" dirty="0"/>
              <a:t> </a:t>
            </a:r>
            <a:r>
              <a:rPr lang="en-US" sz="1600" dirty="0" err="1"/>
              <a:t>poljoprivrede</a:t>
            </a:r>
            <a:r>
              <a:rPr lang="en-US" sz="1600" dirty="0"/>
              <a:t>, </a:t>
            </a:r>
            <a:r>
              <a:rPr lang="en-US" sz="1600" dirty="0" err="1"/>
              <a:t>industrije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otpada</a:t>
            </a:r>
            <a:r>
              <a:rPr lang="en-US" sz="1600" dirty="0"/>
              <a:t>.</a:t>
            </a:r>
            <a:endParaRPr lang="bs-Latn-BA" sz="1600" dirty="0"/>
          </a:p>
          <a:p>
            <a:pPr algn="just">
              <a:lnSpc>
                <a:spcPct val="90000"/>
              </a:lnSpc>
            </a:pPr>
            <a:r>
              <a:rPr lang="en-US" sz="1600" dirty="0" err="1"/>
              <a:t>Kako</a:t>
            </a:r>
            <a:r>
              <a:rPr lang="en-US" sz="1600" dirty="0"/>
              <a:t> bi </a:t>
            </a:r>
            <a:r>
              <a:rPr lang="en-US" sz="1600" dirty="0" err="1"/>
              <a:t>osmislile</a:t>
            </a:r>
            <a:r>
              <a:rPr lang="en-US" sz="1600" dirty="0"/>
              <a:t> plan za </a:t>
            </a:r>
            <a:r>
              <a:rPr lang="en-US" sz="1600" dirty="0" err="1"/>
              <a:t>društveno</a:t>
            </a:r>
            <a:r>
              <a:rPr lang="en-US" sz="1600" dirty="0"/>
              <a:t> </a:t>
            </a:r>
            <a:r>
              <a:rPr lang="en-US" sz="1600" dirty="0" err="1"/>
              <a:t>prihvatljiv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pravičan</a:t>
            </a:r>
            <a:r>
              <a:rPr lang="en-US" sz="1600" dirty="0"/>
              <a:t> </a:t>
            </a:r>
            <a:r>
              <a:rPr lang="en-US" sz="1600" dirty="0" err="1"/>
              <a:t>proces</a:t>
            </a:r>
            <a:r>
              <a:rPr lang="en-US" sz="1600" dirty="0"/>
              <a:t> </a:t>
            </a:r>
            <a:r>
              <a:rPr lang="en-US" sz="1600" dirty="0" err="1"/>
              <a:t>postepenog</a:t>
            </a:r>
            <a:r>
              <a:rPr lang="en-US" sz="1600" dirty="0"/>
              <a:t> </a:t>
            </a:r>
            <a:r>
              <a:rPr lang="en-US" sz="1600" dirty="0" err="1"/>
              <a:t>napuštanja</a:t>
            </a:r>
            <a:r>
              <a:rPr lang="en-US" sz="1600" dirty="0"/>
              <a:t> </a:t>
            </a:r>
            <a:r>
              <a:rPr lang="en-US" sz="1600" dirty="0" err="1"/>
              <a:t>upotrebe</a:t>
            </a:r>
            <a:r>
              <a:rPr lang="en-US" sz="1600" dirty="0"/>
              <a:t> </a:t>
            </a:r>
            <a:r>
              <a:rPr lang="en-US" sz="1600" dirty="0" err="1"/>
              <a:t>uglja</a:t>
            </a:r>
            <a:r>
              <a:rPr lang="en-US" sz="1600" dirty="0"/>
              <a:t> u </a:t>
            </a:r>
            <a:r>
              <a:rPr lang="en-US" sz="1600" dirty="0" err="1"/>
              <a:t>proizvodnji</a:t>
            </a:r>
            <a:r>
              <a:rPr lang="en-US" sz="1600" dirty="0"/>
              <a:t> </a:t>
            </a:r>
            <a:r>
              <a:rPr lang="en-US" sz="1600" dirty="0" err="1"/>
              <a:t>električne</a:t>
            </a:r>
            <a:r>
              <a:rPr lang="en-US" sz="1600" dirty="0"/>
              <a:t> </a:t>
            </a:r>
            <a:r>
              <a:rPr lang="en-US" sz="1600" dirty="0" err="1"/>
              <a:t>energije</a:t>
            </a:r>
            <a:r>
              <a:rPr lang="en-US" sz="1600" dirty="0"/>
              <a:t>, </a:t>
            </a:r>
            <a:r>
              <a:rPr lang="en-US" sz="1600" dirty="0" err="1"/>
              <a:t>nadležni</a:t>
            </a:r>
            <a:r>
              <a:rPr lang="en-US" sz="1600" dirty="0"/>
              <a:t> </a:t>
            </a:r>
            <a:r>
              <a:rPr lang="en-US" sz="1600" dirty="0" err="1"/>
              <a:t>organi</a:t>
            </a:r>
            <a:r>
              <a:rPr lang="en-US" sz="1600" dirty="0"/>
              <a:t> </a:t>
            </a:r>
            <a:r>
              <a:rPr lang="en-US" sz="1600" dirty="0" err="1"/>
              <a:t>Zapadnog</a:t>
            </a:r>
            <a:r>
              <a:rPr lang="en-US" sz="1600" dirty="0"/>
              <a:t> </a:t>
            </a:r>
            <a:r>
              <a:rPr lang="en-US" sz="1600" dirty="0" err="1"/>
              <a:t>Balkana</a:t>
            </a:r>
            <a:r>
              <a:rPr lang="en-US" sz="1600" dirty="0"/>
              <a:t> </a:t>
            </a:r>
            <a:r>
              <a:rPr lang="en-US" sz="1600" dirty="0" err="1"/>
              <a:t>treba</a:t>
            </a:r>
            <a:r>
              <a:rPr lang="en-US" sz="1600" dirty="0"/>
              <a:t> da </a:t>
            </a:r>
            <a:r>
              <a:rPr lang="en-US" sz="1600" dirty="0" err="1"/>
              <a:t>osnuju</a:t>
            </a:r>
            <a:r>
              <a:rPr lang="en-US" sz="1600" dirty="0"/>
              <a:t> </a:t>
            </a:r>
            <a:r>
              <a:rPr lang="en-US" sz="1600" dirty="0" err="1"/>
              <a:t>Odbor</a:t>
            </a:r>
            <a:r>
              <a:rPr lang="en-US" sz="1600" dirty="0"/>
              <a:t> za </a:t>
            </a:r>
            <a:r>
              <a:rPr lang="en-US" sz="1600" dirty="0" err="1"/>
              <a:t>dekarbonizaciju</a:t>
            </a:r>
            <a:r>
              <a:rPr lang="en-US" sz="1600" dirty="0"/>
              <a:t> (</a:t>
            </a:r>
            <a:r>
              <a:rPr lang="en-US" sz="1600" dirty="0" err="1"/>
              <a:t>DcC</a:t>
            </a:r>
            <a:r>
              <a:rPr lang="en-US" sz="1600" dirty="0"/>
              <a:t>)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zadatkom</a:t>
            </a:r>
            <a:r>
              <a:rPr lang="en-US" sz="1600" dirty="0"/>
              <a:t> da do </a:t>
            </a:r>
            <a:r>
              <a:rPr lang="en-US" sz="1600" dirty="0" err="1"/>
              <a:t>kraja</a:t>
            </a:r>
            <a:r>
              <a:rPr lang="en-US" sz="1600" dirty="0"/>
              <a:t> 2024. </a:t>
            </a:r>
            <a:r>
              <a:rPr lang="en-US" sz="1600" dirty="0" err="1"/>
              <a:t>godine</a:t>
            </a:r>
            <a:r>
              <a:rPr lang="en-US" sz="1600" dirty="0"/>
              <a:t> </a:t>
            </a:r>
            <a:r>
              <a:rPr lang="en-US" sz="1600" dirty="0" err="1"/>
              <a:t>izradi</a:t>
            </a:r>
            <a:r>
              <a:rPr lang="en-US" sz="1600" dirty="0"/>
              <a:t> Program </a:t>
            </a:r>
            <a:r>
              <a:rPr lang="en-US" sz="1600" dirty="0" err="1"/>
              <a:t>djelovanja</a:t>
            </a:r>
            <a:r>
              <a:rPr lang="en-US" sz="1600" dirty="0"/>
              <a:t> za </a:t>
            </a:r>
            <a:r>
              <a:rPr lang="en-US" sz="1600" dirty="0" err="1"/>
              <a:t>ostepeno</a:t>
            </a:r>
            <a:r>
              <a:rPr lang="en-US" sz="1600" dirty="0"/>
              <a:t> </a:t>
            </a:r>
            <a:r>
              <a:rPr lang="en-US" sz="1600" dirty="0" err="1"/>
              <a:t>napuštanje</a:t>
            </a:r>
            <a:r>
              <a:rPr lang="en-US" sz="1600" dirty="0"/>
              <a:t> </a:t>
            </a:r>
            <a:r>
              <a:rPr lang="en-US" sz="1600" dirty="0" err="1"/>
              <a:t>upotrebe</a:t>
            </a:r>
            <a:r>
              <a:rPr lang="en-US" sz="1600" dirty="0"/>
              <a:t> </a:t>
            </a:r>
            <a:r>
              <a:rPr lang="en-US" sz="1600" dirty="0" err="1"/>
              <a:t>uglja</a:t>
            </a:r>
            <a:r>
              <a:rPr lang="en-US" sz="1600" dirty="0"/>
              <a:t> (APCP). </a:t>
            </a:r>
            <a:endParaRPr lang="bs-Latn-BA" sz="1600" dirty="0"/>
          </a:p>
          <a:p>
            <a:pPr algn="just">
              <a:lnSpc>
                <a:spcPct val="90000"/>
              </a:lnSpc>
            </a:pPr>
            <a:r>
              <a:rPr lang="en-US" sz="1600" dirty="0" err="1"/>
              <a:t>Tokom</a:t>
            </a:r>
            <a:r>
              <a:rPr lang="en-US" sz="1600" dirty="0"/>
              <a:t> </a:t>
            </a:r>
            <a:r>
              <a:rPr lang="en-US" sz="1600" dirty="0" err="1"/>
              <a:t>izrade</a:t>
            </a:r>
            <a:r>
              <a:rPr lang="en-US" sz="1600" dirty="0"/>
              <a:t> </a:t>
            </a:r>
            <a:r>
              <a:rPr lang="en-US" sz="1600" dirty="0" err="1"/>
              <a:t>Programa</a:t>
            </a:r>
            <a:r>
              <a:rPr lang="en-US" sz="1600" dirty="0"/>
              <a:t> </a:t>
            </a:r>
            <a:r>
              <a:rPr lang="en-US" sz="1600" dirty="0" err="1"/>
              <a:t>djelovanja</a:t>
            </a:r>
            <a:r>
              <a:rPr lang="en-US" sz="1600" dirty="0"/>
              <a:t> za </a:t>
            </a:r>
            <a:r>
              <a:rPr lang="en-US" sz="1600" dirty="0" err="1"/>
              <a:t>postepeno</a:t>
            </a:r>
            <a:r>
              <a:rPr lang="en-US" sz="1600" dirty="0"/>
              <a:t> </a:t>
            </a:r>
            <a:r>
              <a:rPr lang="en-US" sz="1600" dirty="0" err="1"/>
              <a:t>napuštanje</a:t>
            </a:r>
            <a:r>
              <a:rPr lang="en-US" sz="1600" dirty="0"/>
              <a:t> </a:t>
            </a:r>
            <a:r>
              <a:rPr lang="en-US" sz="1600" dirty="0" err="1"/>
              <a:t>upotrebe</a:t>
            </a:r>
            <a:r>
              <a:rPr lang="en-US" sz="1600" dirty="0"/>
              <a:t> </a:t>
            </a:r>
            <a:r>
              <a:rPr lang="en-US" sz="1600" dirty="0" err="1"/>
              <a:t>uglja</a:t>
            </a:r>
            <a:r>
              <a:rPr lang="en-US" sz="1600" dirty="0"/>
              <a:t>, </a:t>
            </a:r>
            <a:r>
              <a:rPr lang="en-US" sz="1600" dirty="0" err="1"/>
              <a:t>odbori</a:t>
            </a:r>
            <a:r>
              <a:rPr lang="en-US" sz="1600" dirty="0"/>
              <a:t> za </a:t>
            </a:r>
            <a:r>
              <a:rPr lang="en-US" sz="1600" dirty="0" err="1"/>
              <a:t>dekarbonizaciju</a:t>
            </a:r>
            <a:r>
              <a:rPr lang="en-US" sz="1600" dirty="0"/>
              <a:t> </a:t>
            </a:r>
            <a:r>
              <a:rPr lang="en-US" sz="1600" dirty="0" err="1"/>
              <a:t>treba</a:t>
            </a:r>
            <a:r>
              <a:rPr lang="en-US" sz="1600" dirty="0"/>
              <a:t> da </a:t>
            </a:r>
            <a:r>
              <a:rPr lang="en-US" sz="1600" dirty="0" err="1"/>
              <a:t>uzmu</a:t>
            </a:r>
            <a:r>
              <a:rPr lang="en-US" sz="1600" dirty="0"/>
              <a:t> u </a:t>
            </a:r>
            <a:r>
              <a:rPr lang="en-US" sz="1600" dirty="0" err="1"/>
              <a:t>obzir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urade</a:t>
            </a:r>
            <a:r>
              <a:rPr lang="en-US" sz="1600" dirty="0"/>
              <a:t> </a:t>
            </a:r>
            <a:r>
              <a:rPr lang="en-US" sz="1600" dirty="0" err="1"/>
              <a:t>procjenu</a:t>
            </a:r>
            <a:r>
              <a:rPr lang="en-US" sz="1600" dirty="0"/>
              <a:t> </a:t>
            </a:r>
            <a:r>
              <a:rPr lang="en-US" sz="1600" dirty="0" err="1"/>
              <a:t>eventualnog</a:t>
            </a:r>
            <a:r>
              <a:rPr lang="en-US" sz="1600" dirty="0"/>
              <a:t> </a:t>
            </a:r>
            <a:r>
              <a:rPr lang="en-US" sz="1600" dirty="0" err="1"/>
              <a:t>uticaja</a:t>
            </a:r>
            <a:r>
              <a:rPr lang="en-US" sz="1600" dirty="0"/>
              <a:t> </a:t>
            </a:r>
            <a:r>
              <a:rPr lang="en-US" sz="1600" dirty="0" err="1"/>
              <a:t>Mehanizma</a:t>
            </a:r>
            <a:r>
              <a:rPr lang="en-US" sz="1600" dirty="0"/>
              <a:t> za </a:t>
            </a:r>
            <a:r>
              <a:rPr lang="en-US" sz="1600" dirty="0" err="1"/>
              <a:t>granično</a:t>
            </a:r>
            <a:r>
              <a:rPr lang="en-US" sz="1600" dirty="0"/>
              <a:t> </a:t>
            </a:r>
            <a:r>
              <a:rPr lang="en-US" sz="1600" dirty="0" err="1"/>
              <a:t>prilagođavanje</a:t>
            </a:r>
            <a:r>
              <a:rPr lang="en-US" sz="1600" dirty="0"/>
              <a:t> </a:t>
            </a:r>
            <a:r>
              <a:rPr lang="en-US" sz="1600" dirty="0" err="1"/>
              <a:t>emisije</a:t>
            </a:r>
            <a:r>
              <a:rPr lang="en-US" sz="1600" dirty="0"/>
              <a:t> </a:t>
            </a:r>
            <a:r>
              <a:rPr lang="en-US" sz="1600" dirty="0" err="1"/>
              <a:t>ugljenika</a:t>
            </a:r>
            <a:r>
              <a:rPr lang="en-US" sz="1600" dirty="0"/>
              <a:t> (CBAM)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konkurentnost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ukupnu</a:t>
            </a:r>
            <a:r>
              <a:rPr lang="en-US" sz="1600" dirty="0"/>
              <a:t> </a:t>
            </a:r>
            <a:r>
              <a:rPr lang="en-US" sz="1600" dirty="0" err="1"/>
              <a:t>ekonomsku</a:t>
            </a:r>
            <a:r>
              <a:rPr lang="en-US" sz="1600" dirty="0"/>
              <a:t> </a:t>
            </a:r>
            <a:r>
              <a:rPr lang="en-US" sz="1600" dirty="0" err="1"/>
              <a:t>aktivnost</a:t>
            </a:r>
            <a:r>
              <a:rPr lang="en-US" sz="1600" dirty="0"/>
              <a:t> </a:t>
            </a:r>
            <a:r>
              <a:rPr lang="en-US" sz="1600" dirty="0" err="1"/>
              <a:t>svake</a:t>
            </a:r>
            <a:r>
              <a:rPr lang="en-US" sz="1600" dirty="0"/>
              <a:t> </a:t>
            </a:r>
            <a:r>
              <a:rPr lang="en-US" sz="1600" dirty="0" err="1"/>
              <a:t>pojedine</a:t>
            </a:r>
            <a:r>
              <a:rPr lang="en-US" sz="1600" dirty="0"/>
              <a:t> </a:t>
            </a:r>
            <a:r>
              <a:rPr lang="en-US" sz="1600" dirty="0" err="1"/>
              <a:t>ekonomije</a:t>
            </a:r>
            <a:r>
              <a:rPr lang="en-US" sz="1600" dirty="0"/>
              <a:t> </a:t>
            </a:r>
            <a:r>
              <a:rPr lang="en-US" sz="1600" dirty="0" err="1"/>
              <a:t>Zapadnog</a:t>
            </a:r>
            <a:r>
              <a:rPr lang="en-US" sz="1600" dirty="0"/>
              <a:t> </a:t>
            </a:r>
            <a:r>
              <a:rPr lang="en-US" sz="1600" dirty="0" err="1"/>
              <a:t>Balkana</a:t>
            </a:r>
            <a:r>
              <a:rPr lang="en-US" sz="1600" dirty="0"/>
              <a:t>. </a:t>
            </a:r>
            <a:r>
              <a:rPr lang="en-US" sz="1600" dirty="0" err="1"/>
              <a:t>Odbori</a:t>
            </a:r>
            <a:r>
              <a:rPr lang="en-US" sz="1600" dirty="0"/>
              <a:t> za </a:t>
            </a:r>
            <a:r>
              <a:rPr lang="en-US" sz="1600" dirty="0" err="1"/>
              <a:t>dekarbonizaciju</a:t>
            </a:r>
            <a:r>
              <a:rPr lang="en-US" sz="1600" dirty="0"/>
              <a:t> </a:t>
            </a:r>
            <a:r>
              <a:rPr lang="en-US" sz="1600" dirty="0" err="1"/>
              <a:t>treba</a:t>
            </a:r>
            <a:r>
              <a:rPr lang="en-US" sz="1600" dirty="0"/>
              <a:t> da </a:t>
            </a:r>
            <a:r>
              <a:rPr lang="en-US" sz="1600" dirty="0" err="1"/>
              <a:t>izrade</a:t>
            </a:r>
            <a:r>
              <a:rPr lang="en-US" sz="1600" dirty="0"/>
              <a:t> </a:t>
            </a:r>
            <a:r>
              <a:rPr lang="en-US" sz="1600" dirty="0" err="1"/>
              <a:t>Procjene</a:t>
            </a:r>
            <a:r>
              <a:rPr lang="en-US" sz="1600" dirty="0"/>
              <a:t> </a:t>
            </a:r>
            <a:r>
              <a:rPr lang="en-US" sz="1600" dirty="0" err="1"/>
              <a:t>uticaja</a:t>
            </a:r>
            <a:r>
              <a:rPr lang="en-US" sz="1600" dirty="0"/>
              <a:t> </a:t>
            </a:r>
            <a:r>
              <a:rPr lang="en-US" sz="1600" dirty="0" err="1"/>
              <a:t>Mehanizma</a:t>
            </a:r>
            <a:r>
              <a:rPr lang="en-US" sz="1600" dirty="0"/>
              <a:t> za </a:t>
            </a:r>
            <a:r>
              <a:rPr lang="en-US" sz="1600" dirty="0" err="1"/>
              <a:t>granično</a:t>
            </a:r>
            <a:r>
              <a:rPr lang="en-US" sz="1600" dirty="0"/>
              <a:t> </a:t>
            </a:r>
            <a:r>
              <a:rPr lang="en-US" sz="1600" dirty="0" err="1"/>
              <a:t>prilagođavanje</a:t>
            </a:r>
            <a:r>
              <a:rPr lang="en-US" sz="1600" dirty="0"/>
              <a:t> </a:t>
            </a:r>
            <a:r>
              <a:rPr lang="en-US" sz="1600" dirty="0" err="1"/>
              <a:t>emisije</a:t>
            </a:r>
            <a:r>
              <a:rPr lang="en-US" sz="1600" dirty="0"/>
              <a:t> </a:t>
            </a:r>
            <a:r>
              <a:rPr lang="en-US" sz="1600" dirty="0" err="1"/>
              <a:t>ugljenika</a:t>
            </a:r>
            <a:r>
              <a:rPr lang="en-US" sz="1600" dirty="0"/>
              <a:t> do </a:t>
            </a:r>
            <a:r>
              <a:rPr lang="en-US" sz="1600" dirty="0" err="1"/>
              <a:t>kraja</a:t>
            </a:r>
            <a:r>
              <a:rPr lang="en-US" sz="1600" dirty="0"/>
              <a:t> 2023.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predstave</a:t>
            </a:r>
            <a:r>
              <a:rPr lang="en-US" sz="1600" dirty="0"/>
              <a:t> </a:t>
            </a:r>
            <a:r>
              <a:rPr lang="en-US" sz="1600" dirty="0" err="1"/>
              <a:t>ih</a:t>
            </a:r>
            <a:r>
              <a:rPr lang="en-US" sz="1600" dirty="0"/>
              <a:t> </a:t>
            </a:r>
            <a:r>
              <a:rPr lang="en-US" sz="1600" dirty="0" err="1"/>
              <a:t>nadležnim</a:t>
            </a:r>
            <a:r>
              <a:rPr lang="en-US" sz="1600" dirty="0"/>
              <a:t> </a:t>
            </a:r>
            <a:r>
              <a:rPr lang="en-US" sz="1600" dirty="0" err="1"/>
              <a:t>organima</a:t>
            </a:r>
            <a:r>
              <a:rPr lang="en-US" sz="1600" dirty="0"/>
              <a:t> </a:t>
            </a:r>
            <a:r>
              <a:rPr lang="en-US" sz="1600" dirty="0" err="1"/>
              <a:t>Zapadnog</a:t>
            </a:r>
            <a:r>
              <a:rPr lang="en-US" sz="1600" dirty="0"/>
              <a:t> </a:t>
            </a:r>
            <a:r>
              <a:rPr lang="en-US" sz="1600" dirty="0" err="1"/>
              <a:t>Balkana</a:t>
            </a:r>
            <a:r>
              <a:rPr lang="en-US" sz="1600" dirty="0"/>
              <a:t>. </a:t>
            </a:r>
            <a:r>
              <a:rPr lang="en-US" sz="1600" dirty="0" err="1"/>
              <a:t>Pripremljene</a:t>
            </a:r>
            <a:r>
              <a:rPr lang="en-US" sz="1600" dirty="0"/>
              <a:t> </a:t>
            </a:r>
            <a:r>
              <a:rPr lang="en-US" sz="1600" dirty="0" err="1"/>
              <a:t>procjene</a:t>
            </a:r>
            <a:r>
              <a:rPr lang="en-US" sz="1600" dirty="0"/>
              <a:t> </a:t>
            </a:r>
            <a:r>
              <a:rPr lang="en-US" sz="1600" dirty="0" err="1"/>
              <a:t>uticaja</a:t>
            </a:r>
            <a:r>
              <a:rPr lang="en-US" sz="1600" dirty="0"/>
              <a:t> </a:t>
            </a:r>
            <a:r>
              <a:rPr lang="en-US" sz="1600" dirty="0" err="1"/>
              <a:t>trebalo</a:t>
            </a:r>
            <a:r>
              <a:rPr lang="en-US" sz="1600" dirty="0"/>
              <a:t> bi da </a:t>
            </a:r>
            <a:r>
              <a:rPr lang="en-US" sz="1600" dirty="0" err="1"/>
              <a:t>posluže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značajan</a:t>
            </a:r>
            <a:r>
              <a:rPr lang="en-US" sz="1600" dirty="0"/>
              <a:t> </a:t>
            </a:r>
            <a:r>
              <a:rPr lang="en-US" sz="1600" dirty="0" err="1"/>
              <a:t>doprinos</a:t>
            </a:r>
            <a:r>
              <a:rPr lang="en-US" sz="1600" dirty="0"/>
              <a:t> u </a:t>
            </a:r>
            <a:r>
              <a:rPr lang="en-US" sz="1600" dirty="0" err="1"/>
              <a:t>procesu</a:t>
            </a:r>
            <a:r>
              <a:rPr lang="en-US" sz="1600" dirty="0"/>
              <a:t> </a:t>
            </a:r>
            <a:r>
              <a:rPr lang="en-US" sz="1600" dirty="0" err="1"/>
              <a:t>usklađivanja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Sistemom</a:t>
            </a:r>
            <a:r>
              <a:rPr lang="en-US" sz="1600" dirty="0"/>
              <a:t> EU za </a:t>
            </a:r>
            <a:r>
              <a:rPr lang="en-US" sz="1600" dirty="0" err="1"/>
              <a:t>trgovinu</a:t>
            </a:r>
            <a:r>
              <a:rPr lang="en-US" sz="1600" dirty="0"/>
              <a:t> </a:t>
            </a:r>
            <a:r>
              <a:rPr lang="en-US" sz="1600" dirty="0" err="1"/>
              <a:t>emisijama</a:t>
            </a:r>
            <a:r>
              <a:rPr lang="en-US" sz="1600" dirty="0"/>
              <a:t> (ETS)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uvođenje</a:t>
            </a:r>
            <a:r>
              <a:rPr lang="en-US" sz="1600" dirty="0"/>
              <a:t> </a:t>
            </a:r>
            <a:r>
              <a:rPr lang="en-US" sz="1600" dirty="0" err="1"/>
              <a:t>drugih</a:t>
            </a:r>
            <a:r>
              <a:rPr lang="en-US" sz="1600" dirty="0"/>
              <a:t> </a:t>
            </a:r>
            <a:r>
              <a:rPr lang="en-US" sz="1600" dirty="0" err="1"/>
              <a:t>instrumenata</a:t>
            </a:r>
            <a:r>
              <a:rPr lang="en-US" sz="1600" dirty="0"/>
              <a:t> za </a:t>
            </a:r>
            <a:r>
              <a:rPr lang="en-US" sz="1600" dirty="0" err="1"/>
              <a:t>naplatu</a:t>
            </a:r>
            <a:r>
              <a:rPr lang="en-US" sz="1600" dirty="0"/>
              <a:t> </a:t>
            </a:r>
            <a:r>
              <a:rPr lang="en-US" sz="1600" dirty="0" err="1"/>
              <a:t>uglj</a:t>
            </a:r>
            <a:r>
              <a:rPr lang="bs-Latn-BA" sz="1600" dirty="0"/>
              <a:t>I</a:t>
            </a:r>
            <a:r>
              <a:rPr lang="en-US" sz="1600" dirty="0"/>
              <a:t>ka. </a:t>
            </a:r>
            <a:r>
              <a:rPr lang="en-US" sz="1600" dirty="0" err="1"/>
              <a:t>Biće</a:t>
            </a:r>
            <a:r>
              <a:rPr lang="en-US" sz="1600" dirty="0"/>
              <a:t> </a:t>
            </a:r>
            <a:r>
              <a:rPr lang="en-US" sz="1600" dirty="0" err="1"/>
              <a:t>korisno</a:t>
            </a:r>
            <a:r>
              <a:rPr lang="en-US" sz="1600" dirty="0"/>
              <a:t> </a:t>
            </a:r>
            <a:r>
              <a:rPr lang="en-US" sz="1600" dirty="0" err="1"/>
              <a:t>sredstvo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za </a:t>
            </a:r>
            <a:r>
              <a:rPr lang="en-US" sz="1600" dirty="0" err="1"/>
              <a:t>utvrđivanje</a:t>
            </a:r>
            <a:r>
              <a:rPr lang="en-US" sz="1600" dirty="0"/>
              <a:t> </a:t>
            </a:r>
            <a:r>
              <a:rPr lang="en-US" sz="1600" dirty="0" err="1"/>
              <a:t>strateškog</a:t>
            </a:r>
            <a:r>
              <a:rPr lang="en-US" sz="1600" dirty="0"/>
              <a:t> </a:t>
            </a:r>
            <a:r>
              <a:rPr lang="en-US" sz="1600" dirty="0" err="1"/>
              <a:t>pravca</a:t>
            </a:r>
            <a:r>
              <a:rPr lang="en-US" sz="1600" dirty="0"/>
              <a:t> </a:t>
            </a:r>
            <a:r>
              <a:rPr lang="en-US" sz="1600" dirty="0" err="1"/>
              <a:t>razvoja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finaliz</a:t>
            </a:r>
            <a:r>
              <a:rPr lang="bs-Latn-BA" sz="1600" dirty="0"/>
              <a:t>iranja</a:t>
            </a:r>
            <a:r>
              <a:rPr lang="en-US" sz="1600" dirty="0"/>
              <a:t> </a:t>
            </a:r>
            <a:r>
              <a:rPr lang="en-US" sz="1600" dirty="0" err="1"/>
              <a:t>Nacionalnih</a:t>
            </a:r>
            <a:r>
              <a:rPr lang="en-US" sz="1600" dirty="0"/>
              <a:t> </a:t>
            </a:r>
            <a:r>
              <a:rPr lang="bs-Latn-BA" sz="1600" dirty="0"/>
              <a:t>energetskih i klimatskih </a:t>
            </a:r>
            <a:r>
              <a:rPr lang="en-US" sz="1600" dirty="0" err="1"/>
              <a:t>planova</a:t>
            </a:r>
            <a:r>
              <a:rPr lang="en-US" sz="1600" dirty="0"/>
              <a:t>  (NECP). </a:t>
            </a:r>
            <a:endParaRPr lang="bs-Latn-BA" sz="1600" dirty="0"/>
          </a:p>
          <a:p>
            <a:pPr algn="just">
              <a:lnSpc>
                <a:spcPct val="90000"/>
              </a:lnSpc>
            </a:pPr>
            <a:r>
              <a:rPr lang="en-US" sz="1600" dirty="0"/>
              <a:t>Do 2026. </a:t>
            </a:r>
            <a:r>
              <a:rPr lang="en-US" sz="1600" dirty="0" err="1"/>
              <a:t>godine</a:t>
            </a:r>
            <a:r>
              <a:rPr lang="en-US" sz="1600" dirty="0"/>
              <a:t> </a:t>
            </a:r>
            <a:r>
              <a:rPr lang="en-US" sz="1600" dirty="0" err="1"/>
              <a:t>treba</a:t>
            </a:r>
            <a:r>
              <a:rPr lang="en-US" sz="1600" dirty="0"/>
              <a:t> </a:t>
            </a:r>
            <a:r>
              <a:rPr lang="en-US" sz="1600" dirty="0" err="1"/>
              <a:t>izraditi</a:t>
            </a:r>
            <a:r>
              <a:rPr lang="en-US" sz="1600" dirty="0"/>
              <a:t> </a:t>
            </a:r>
            <a:r>
              <a:rPr lang="en-US" sz="1600" dirty="0" err="1"/>
              <a:t>Regionalnu</a:t>
            </a:r>
            <a:r>
              <a:rPr lang="en-US" sz="1600" dirty="0"/>
              <a:t> </a:t>
            </a:r>
            <a:r>
              <a:rPr lang="en-US" sz="1600" dirty="0" err="1"/>
              <a:t>strategiju</a:t>
            </a:r>
            <a:r>
              <a:rPr lang="en-US" sz="1600" dirty="0"/>
              <a:t> </a:t>
            </a:r>
            <a:r>
              <a:rPr lang="en-US" sz="1600" dirty="0" err="1"/>
              <a:t>adaptacije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klimatske</a:t>
            </a:r>
            <a:r>
              <a:rPr lang="en-US" sz="1600" dirty="0"/>
              <a:t> </a:t>
            </a:r>
            <a:r>
              <a:rPr lang="en-US" sz="1600" dirty="0" err="1"/>
              <a:t>promjene</a:t>
            </a:r>
            <a:r>
              <a:rPr lang="en-US" sz="1600" dirty="0"/>
              <a:t> za </a:t>
            </a:r>
            <a:r>
              <a:rPr lang="en-US" sz="1600" dirty="0" err="1"/>
              <a:t>Zapadni</a:t>
            </a:r>
            <a:r>
              <a:rPr lang="en-US" sz="1600" dirty="0"/>
              <a:t> Balkan (RAS) </a:t>
            </a:r>
            <a:r>
              <a:rPr lang="en-US" sz="1600" dirty="0" err="1"/>
              <a:t>kako</a:t>
            </a:r>
            <a:r>
              <a:rPr lang="en-US" sz="1600" dirty="0"/>
              <a:t> bi se </a:t>
            </a:r>
            <a:r>
              <a:rPr lang="en-US" sz="1600" dirty="0" err="1"/>
              <a:t>naglasile</a:t>
            </a:r>
            <a:r>
              <a:rPr lang="en-US" sz="1600" dirty="0"/>
              <a:t> </a:t>
            </a:r>
            <a:r>
              <a:rPr lang="en-US" sz="1600" dirty="0" err="1"/>
              <a:t>zajedničke</a:t>
            </a:r>
            <a:r>
              <a:rPr lang="en-US" sz="1600" dirty="0"/>
              <a:t> </a:t>
            </a:r>
            <a:r>
              <a:rPr lang="en-US" sz="1600" dirty="0" err="1"/>
              <a:t>potrebe</a:t>
            </a:r>
            <a:r>
              <a:rPr lang="en-US" sz="1600" dirty="0"/>
              <a:t>, </a:t>
            </a:r>
            <a:r>
              <a:rPr lang="en-US" sz="1600" dirty="0" err="1"/>
              <a:t>definisale</a:t>
            </a:r>
            <a:r>
              <a:rPr lang="en-US" sz="1600" dirty="0"/>
              <a:t> </a:t>
            </a:r>
            <a:r>
              <a:rPr lang="en-US" sz="1600" dirty="0" err="1"/>
              <a:t>zajedničke</a:t>
            </a:r>
            <a:r>
              <a:rPr lang="en-US" sz="1600" dirty="0"/>
              <a:t> </a:t>
            </a:r>
            <a:r>
              <a:rPr lang="en-US" sz="1600" dirty="0" err="1"/>
              <a:t>aktivnosti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ciljem</a:t>
            </a:r>
            <a:r>
              <a:rPr lang="en-US" sz="1600" dirty="0"/>
              <a:t> </a:t>
            </a:r>
            <a:r>
              <a:rPr lang="en-US" sz="1600" dirty="0" err="1"/>
              <a:t>povećanja</a:t>
            </a:r>
            <a:r>
              <a:rPr lang="en-US" sz="1600" dirty="0"/>
              <a:t> </a:t>
            </a:r>
            <a:r>
              <a:rPr lang="en-US" sz="1600" dirty="0" err="1"/>
              <a:t>otpornosti</a:t>
            </a:r>
            <a:r>
              <a:rPr lang="en-US" sz="1600" dirty="0"/>
              <a:t> </a:t>
            </a:r>
            <a:r>
              <a:rPr lang="en-US" sz="1600" dirty="0" err="1"/>
              <a:t>regiona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klimatske</a:t>
            </a:r>
            <a:r>
              <a:rPr lang="en-US" sz="1600" dirty="0"/>
              <a:t> </a:t>
            </a:r>
            <a:r>
              <a:rPr lang="en-US" sz="1600" dirty="0" err="1"/>
              <a:t>promjene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identifikovali</a:t>
            </a:r>
            <a:r>
              <a:rPr lang="en-US" sz="1600" dirty="0"/>
              <a:t> </a:t>
            </a:r>
            <a:r>
              <a:rPr lang="en-US" sz="1600" dirty="0" err="1"/>
              <a:t>mogući</a:t>
            </a:r>
            <a:r>
              <a:rPr lang="en-US" sz="1600" dirty="0"/>
              <a:t> </a:t>
            </a:r>
            <a:r>
              <a:rPr lang="en-US" sz="1600" dirty="0" err="1"/>
              <a:t>izvori</a:t>
            </a:r>
            <a:r>
              <a:rPr lang="en-US" sz="1600" dirty="0"/>
              <a:t> </a:t>
            </a:r>
            <a:r>
              <a:rPr lang="en-US" sz="1600" dirty="0" err="1"/>
              <a:t>finansiranja</a:t>
            </a:r>
            <a:endParaRPr lang="en-US" sz="1600" dirty="0"/>
          </a:p>
        </p:txBody>
      </p:sp>
      <p:pic>
        <p:nvPicPr>
          <p:cNvPr id="4" name="Picture 3" descr="Cigre BIH novo 2">
            <a:extLst>
              <a:ext uri="{FF2B5EF4-FFF2-40B4-BE49-F238E27FC236}">
                <a16:creationId xmlns:a16="http://schemas.microsoft.com/office/drawing/2014/main" id="{F0AFC185-1A5E-D8E3-3B12-46DA4E30E80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304800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196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7633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0225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45928-02B6-5047-A5A1-E587D289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30" y="1161288"/>
            <a:ext cx="3601797" cy="4526280"/>
          </a:xfrm>
        </p:spPr>
        <p:txBody>
          <a:bodyPr>
            <a:normAutofit/>
          </a:bodyPr>
          <a:lstStyle/>
          <a:p>
            <a:r>
              <a:rPr lang="bs-Latn-BA" sz="4000" b="1" dirty="0"/>
              <a:t>Mjere za smanjenje emisija</a:t>
            </a:r>
            <a:endParaRPr lang="en-US" sz="4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798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180013" y="762000"/>
            <a:ext cx="6705600" cy="5410200"/>
          </a:xfrm>
        </p:spPr>
        <p:txBody>
          <a:bodyPr anchor="ctr">
            <a:normAutofit/>
          </a:bodyPr>
          <a:lstStyle/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bs-Latn-BA" sz="2000" dirty="0"/>
              <a:t>Elektroenergetika ( postepeno zatvaranje termoelektrana)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bs-Latn-BA" sz="2000" dirty="0"/>
              <a:t>Rast proizvodnje iz OIE 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bs-Latn-BA" sz="2000" dirty="0"/>
              <a:t>Dekarbonizacija i rast daljinskih grijanja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bs-Latn-BA" sz="2000" dirty="0"/>
              <a:t>Smanjenje korištenja fosilnih goriva u zgradarstvu (EE i OIE)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bs-Latn-BA" sz="2000" dirty="0"/>
              <a:t>Transport – rast obima uz nove tehnologije (sinergija sa dekarbonizacijom elektroenergetike – električna vozila i proizvodnja i korištenje hidrogena)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bs-Latn-BA" sz="2000" dirty="0"/>
              <a:t>Poljoprivreda – proizvodnja i korištenje biogasa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bs-Latn-BA" sz="2000" dirty="0"/>
              <a:t>Upravljanje otpadom – smanjenje količina, recikliranje i upotreba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bs-Latn-BA" sz="2000" b="1" dirty="0"/>
              <a:t>Povećanje ponora GHG</a:t>
            </a:r>
            <a:endParaRPr lang="en-US" sz="2000" b="1" dirty="0"/>
          </a:p>
        </p:txBody>
      </p:sp>
      <p:pic>
        <p:nvPicPr>
          <p:cNvPr id="4" name="Picture 3" descr="Cigre BIH novo 2">
            <a:extLst>
              <a:ext uri="{FF2B5EF4-FFF2-40B4-BE49-F238E27FC236}">
                <a16:creationId xmlns:a16="http://schemas.microsoft.com/office/drawing/2014/main" id="{C395987D-2ABC-3635-FE55-77F5324BDAD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304800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954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2800" dirty="0"/>
              <a:t>Energetski (i energični) zaokret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377565" y="1380853"/>
            <a:ext cx="8758841" cy="670337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lstStyle/>
          <a:p>
            <a:pPr algn="just"/>
            <a:r>
              <a:rPr lang="bs-Latn-BA" dirty="0"/>
              <a:t>Prelazak sa fosilnih goriva na karbon-free izvore energije zahtjeva promjenu u modelu energetskog planiranja </a:t>
            </a:r>
            <a:r>
              <a:rPr lang="bs-Latn-BA" dirty="0">
                <a:sym typeface="Wingdings" panose="05000000000000000000" pitchFamily="2" charset="2"/>
              </a:rPr>
              <a:t> </a:t>
            </a:r>
            <a:r>
              <a:rPr lang="bs-Latn-BA" b="1" dirty="0">
                <a:sym typeface="Wingdings" panose="05000000000000000000" pitchFamily="2" charset="2"/>
              </a:rPr>
              <a:t>ENERGIEWENDE!</a:t>
            </a:r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543" y="2511780"/>
            <a:ext cx="7724268" cy="397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Cigre BIH novo 2">
            <a:extLst>
              <a:ext uri="{FF2B5EF4-FFF2-40B4-BE49-F238E27FC236}">
                <a16:creationId xmlns:a16="http://schemas.microsoft.com/office/drawing/2014/main" id="{D092CDDD-06C9-5C39-D0F9-64CD4112D00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304800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13662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14337"/>
            <a:ext cx="10969943" cy="1143000"/>
          </a:xfrm>
        </p:spPr>
        <p:txBody>
          <a:bodyPr>
            <a:normAutofit/>
          </a:bodyPr>
          <a:lstStyle/>
          <a:p>
            <a:r>
              <a:rPr lang="bs-Latn-BA" sz="2800" dirty="0"/>
              <a:t>ZAKLJUČCI</a:t>
            </a:r>
            <a:endParaRPr lang="en-US" sz="2800" dirty="0"/>
          </a:p>
        </p:txBody>
      </p:sp>
      <p:pic>
        <p:nvPicPr>
          <p:cNvPr id="6" name="Picture 5" descr="Cigre BIH novo 2">
            <a:extLst>
              <a:ext uri="{FF2B5EF4-FFF2-40B4-BE49-F238E27FC236}">
                <a16:creationId xmlns:a16="http://schemas.microsoft.com/office/drawing/2014/main" id="{D092CDDD-06C9-5C39-D0F9-64CD4112D00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304800"/>
            <a:ext cx="1447800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4AD8DC9-7213-773F-0C19-FE6F8678E4E0}"/>
              </a:ext>
            </a:extLst>
          </p:cNvPr>
          <p:cNvSpPr txBox="1">
            <a:spLocks/>
          </p:cNvSpPr>
          <p:nvPr/>
        </p:nvSpPr>
        <p:spPr>
          <a:xfrm>
            <a:off x="684212" y="1172817"/>
            <a:ext cx="10210800" cy="609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</a:pPr>
            <a:r>
              <a:rPr lang="bs-Latn-BA" sz="2000" dirty="0"/>
              <a:t>Unaprijediti sistem prikupljanja podataka, proračuna i izvještavanja o emisijama stakleničkih gasova</a:t>
            </a:r>
          </a:p>
          <a:p>
            <a:pPr algn="just">
              <a:lnSpc>
                <a:spcPct val="90000"/>
              </a:lnSpc>
            </a:pPr>
            <a:r>
              <a:rPr lang="bs-Latn-BA" sz="2000" dirty="0"/>
              <a:t>Izraditi Integrisani plan za klimu energiju (koji će sadržavati, između ostalog, ciljeve za smanjenje emisija, udio OIE i povećanje EE)</a:t>
            </a:r>
          </a:p>
          <a:p>
            <a:pPr algn="just">
              <a:lnSpc>
                <a:spcPct val="90000"/>
              </a:lnSpc>
            </a:pPr>
            <a:r>
              <a:rPr lang="bs-Latn-BA" sz="2000" dirty="0"/>
              <a:t>Izraditi i usvojiti zakon o klimi (koji će, između ostalog, sadržavati mehanizme za dekarbonizaciju, npr. sistem trgovanja emisijama stakleničkih gasova na principima „cap and trade“, označavanje proizvoda itd.)</a:t>
            </a:r>
          </a:p>
          <a:p>
            <a:pPr algn="just">
              <a:lnSpc>
                <a:spcPct val="90000"/>
              </a:lnSpc>
            </a:pPr>
            <a:r>
              <a:rPr lang="bs-Latn-BA" sz="2000" dirty="0"/>
              <a:t>Usvojiti nove zakone o OIE i podzakonske akte koji uključuju aukcije, prosumere, energetske zadruge itd.</a:t>
            </a:r>
          </a:p>
          <a:p>
            <a:pPr algn="just">
              <a:lnSpc>
                <a:spcPct val="90000"/>
              </a:lnSpc>
            </a:pPr>
            <a:r>
              <a:rPr lang="bs-Latn-BA" sz="2000" dirty="0"/>
              <a:t>Unaprijediti tržište električne energije (uz uvođenje sistema dokazivanja porijekla električne energije)</a:t>
            </a:r>
          </a:p>
          <a:p>
            <a:pPr algn="just">
              <a:lnSpc>
                <a:spcPct val="90000"/>
              </a:lnSpc>
            </a:pPr>
            <a:r>
              <a:rPr lang="bs-Latn-BA" sz="2000" dirty="0"/>
              <a:t>Izraditi planove za pravednu tranziciju rudarskih područja (mehanizmi i izvori finansiranja)</a:t>
            </a:r>
          </a:p>
          <a:p>
            <a:pPr algn="just">
              <a:lnSpc>
                <a:spcPct val="90000"/>
              </a:lnSpc>
            </a:pPr>
            <a:r>
              <a:rPr lang="bs-Latn-BA" sz="2000" dirty="0">
                <a:highlight>
                  <a:srgbClr val="FFFF00"/>
                </a:highlight>
              </a:rPr>
              <a:t>R</a:t>
            </a:r>
            <a:r>
              <a:rPr lang="en-US" sz="2000" dirty="0" err="1">
                <a:highlight>
                  <a:srgbClr val="FFFF00"/>
                </a:highlight>
              </a:rPr>
              <a:t>azv</a:t>
            </a:r>
            <a:r>
              <a:rPr lang="bs-Latn-BA" sz="2000" dirty="0">
                <a:highlight>
                  <a:srgbClr val="FFFF00"/>
                </a:highlight>
              </a:rPr>
              <a:t>ijati </a:t>
            </a:r>
            <a:r>
              <a:rPr lang="en-US" sz="2000" dirty="0" err="1">
                <a:highlight>
                  <a:srgbClr val="FFFF00"/>
                </a:highlight>
              </a:rPr>
              <a:t>pametne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transportne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infrastrukture</a:t>
            </a:r>
            <a:r>
              <a:rPr lang="en-US" sz="2000" dirty="0">
                <a:highlight>
                  <a:srgbClr val="FFFF00"/>
                </a:highlight>
              </a:rPr>
              <a:t>, </a:t>
            </a:r>
            <a:r>
              <a:rPr lang="en-US" sz="2000" dirty="0" err="1">
                <a:highlight>
                  <a:srgbClr val="FFFF00"/>
                </a:highlight>
              </a:rPr>
              <a:t>promoviranje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poticanja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inovativnih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tehnologija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endParaRPr lang="bs-Latn-BA" sz="2000" dirty="0">
              <a:highlight>
                <a:srgbClr val="FFFF00"/>
              </a:highlight>
            </a:endParaRPr>
          </a:p>
          <a:p>
            <a:pPr algn="just">
              <a:lnSpc>
                <a:spcPct val="90000"/>
              </a:lnSpc>
            </a:pPr>
            <a:r>
              <a:rPr lang="bs-Latn-BA" sz="2000" dirty="0"/>
              <a:t>Izraditi strategiju povećanja ponora GHG</a:t>
            </a:r>
          </a:p>
          <a:p>
            <a:pPr algn="just">
              <a:lnSpc>
                <a:spcPct val="90000"/>
              </a:lnSpc>
            </a:pPr>
            <a:r>
              <a:rPr lang="bs-Latn-BA" sz="2000" dirty="0"/>
              <a:t>Uvesti mehanizme za podsticanje uzgoja i korištenje brzorastuće biomase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078461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160" y="2286000"/>
            <a:ext cx="10969943" cy="1143000"/>
          </a:xfrm>
        </p:spPr>
        <p:txBody>
          <a:bodyPr>
            <a:normAutofit/>
          </a:bodyPr>
          <a:lstStyle/>
          <a:p>
            <a:r>
              <a:rPr lang="bs-Latn-BA" sz="2800" dirty="0"/>
              <a:t>HVALA NA PAŽNJI</a:t>
            </a:r>
            <a:endParaRPr lang="en-US" sz="2800" dirty="0"/>
          </a:p>
        </p:txBody>
      </p:sp>
      <p:pic>
        <p:nvPicPr>
          <p:cNvPr id="6" name="Picture 5" descr="Cigre BIH novo 2">
            <a:extLst>
              <a:ext uri="{FF2B5EF4-FFF2-40B4-BE49-F238E27FC236}">
                <a16:creationId xmlns:a16="http://schemas.microsoft.com/office/drawing/2014/main" id="{D092CDDD-06C9-5C39-D0F9-64CD4112D00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304800"/>
            <a:ext cx="1447800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4AD8DC9-7213-773F-0C19-FE6F8678E4E0}"/>
              </a:ext>
            </a:extLst>
          </p:cNvPr>
          <p:cNvSpPr txBox="1">
            <a:spLocks/>
          </p:cNvSpPr>
          <p:nvPr/>
        </p:nvSpPr>
        <p:spPr>
          <a:xfrm>
            <a:off x="684212" y="1172817"/>
            <a:ext cx="10210800" cy="609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10927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Freeform: Shape 71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54511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4" name="Freeform: Shape 73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5371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ADF92F-4066-F747-AAEF-597A8340E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997" y="1161288"/>
            <a:ext cx="3666015" cy="12390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Globalni</a:t>
            </a: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trend </a:t>
            </a: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emisije</a:t>
            </a: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bs-Latn-BA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stakleničkih gasova</a:t>
            </a:r>
            <a:br>
              <a:rPr lang="bs-Latn-BA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bs-Latn-BA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(svi sektori)</a:t>
            </a:r>
            <a:endParaRPr lang="en-US" sz="2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798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789" y="2443480"/>
            <a:ext cx="338239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52540" y="6215270"/>
            <a:ext cx="3438010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 err="1"/>
              <a:t>Izvor</a:t>
            </a:r>
            <a:r>
              <a:rPr lang="en-US" sz="1050" dirty="0"/>
              <a:t>: </a:t>
            </a:r>
            <a:r>
              <a:rPr lang="bs-Latn-BA" sz="1050" dirty="0"/>
              <a:t>www.climatewatchdata.org</a:t>
            </a:r>
            <a:endParaRPr lang="en-US" sz="1050" dirty="0"/>
          </a:p>
        </p:txBody>
      </p:sp>
      <p:pic>
        <p:nvPicPr>
          <p:cNvPr id="5" name="Picture 4" descr="Cigre BIH novo 2">
            <a:extLst>
              <a:ext uri="{FF2B5EF4-FFF2-40B4-BE49-F238E27FC236}">
                <a16:creationId xmlns:a16="http://schemas.microsoft.com/office/drawing/2014/main" id="{326E1B1B-5BD9-3416-120C-0E49CE004EB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B02DE0-9804-1FC6-C932-CA042A6EEEE4}"/>
              </a:ext>
            </a:extLst>
          </p:cNvPr>
          <p:cNvSpPr txBox="1"/>
          <p:nvPr/>
        </p:nvSpPr>
        <p:spPr>
          <a:xfrm>
            <a:off x="109829" y="3566096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400" dirty="0"/>
              <a:t>Ukupne emisije stakleničkih gasova</a:t>
            </a:r>
            <a:endParaRPr lang="en-US" sz="1100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1339FF6-8300-18F0-F077-9090B8B19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508743"/>
              </p:ext>
            </p:extLst>
          </p:nvPr>
        </p:nvGraphicFramePr>
        <p:xfrm>
          <a:off x="150812" y="4038600"/>
          <a:ext cx="6706520" cy="2631898"/>
        </p:xfrm>
        <a:graphic>
          <a:graphicData uri="http://schemas.openxmlformats.org/drawingml/2006/table">
            <a:tbl>
              <a:tblPr firstRow="1" bandRow="1"/>
              <a:tblGrid>
                <a:gridCol w="710542">
                  <a:extLst>
                    <a:ext uri="{9D8B030D-6E8A-4147-A177-3AD203B41FA5}">
                      <a16:colId xmlns:a16="http://schemas.microsoft.com/office/drawing/2014/main" val="933949917"/>
                    </a:ext>
                  </a:extLst>
                </a:gridCol>
                <a:gridCol w="1196703">
                  <a:extLst>
                    <a:ext uri="{9D8B030D-6E8A-4147-A177-3AD203B41FA5}">
                      <a16:colId xmlns:a16="http://schemas.microsoft.com/office/drawing/2014/main" val="4045911742"/>
                    </a:ext>
                  </a:extLst>
                </a:gridCol>
                <a:gridCol w="959855">
                  <a:extLst>
                    <a:ext uri="{9D8B030D-6E8A-4147-A177-3AD203B41FA5}">
                      <a16:colId xmlns:a16="http://schemas.microsoft.com/office/drawing/2014/main" val="4155718095"/>
                    </a:ext>
                  </a:extLst>
                </a:gridCol>
                <a:gridCol w="959855">
                  <a:extLst>
                    <a:ext uri="{9D8B030D-6E8A-4147-A177-3AD203B41FA5}">
                      <a16:colId xmlns:a16="http://schemas.microsoft.com/office/drawing/2014/main" val="2939062596"/>
                    </a:ext>
                  </a:extLst>
                </a:gridCol>
                <a:gridCol w="959855">
                  <a:extLst>
                    <a:ext uri="{9D8B030D-6E8A-4147-A177-3AD203B41FA5}">
                      <a16:colId xmlns:a16="http://schemas.microsoft.com/office/drawing/2014/main" val="4169264964"/>
                    </a:ext>
                  </a:extLst>
                </a:gridCol>
                <a:gridCol w="959855">
                  <a:extLst>
                    <a:ext uri="{9D8B030D-6E8A-4147-A177-3AD203B41FA5}">
                      <a16:colId xmlns:a16="http://schemas.microsoft.com/office/drawing/2014/main" val="559179044"/>
                    </a:ext>
                  </a:extLst>
                </a:gridCol>
                <a:gridCol w="959855">
                  <a:extLst>
                    <a:ext uri="{9D8B030D-6E8A-4147-A177-3AD203B41FA5}">
                      <a16:colId xmlns:a16="http://schemas.microsoft.com/office/drawing/2014/main" val="2329636988"/>
                    </a:ext>
                  </a:extLst>
                </a:gridCol>
              </a:tblGrid>
              <a:tr h="4429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Svijet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(Gt)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EU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(Gt)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(Gt)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827999"/>
                  </a:ext>
                </a:extLst>
              </a:tr>
              <a:tr h="2634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 ponorima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Bez ponora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 ponorima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Bez ponora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 ponorima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Bez ponora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406433"/>
                  </a:ext>
                </a:extLst>
              </a:tr>
              <a:tr h="2933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1990.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30,61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32,52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4,19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4,46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0,0264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0,0340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668343"/>
                  </a:ext>
                </a:extLst>
              </a:tr>
              <a:tr h="3434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45,91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46,65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2,99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0,0199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0,0261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8184733"/>
                  </a:ext>
                </a:extLst>
              </a:tr>
              <a:tr h="3434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46,15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47,41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3,39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3,62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0,0238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0,0297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000492"/>
                  </a:ext>
                </a:extLst>
              </a:tr>
              <a:tr h="3434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47,55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48,9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3,33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3,57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0,0253*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0,0312*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020414"/>
                  </a:ext>
                </a:extLst>
              </a:tr>
              <a:tr h="343459">
                <a:tc gridSpan="7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1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*preliminarni podaci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070408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188" y="250916"/>
            <a:ext cx="8300895" cy="3659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15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DF92F-4066-F747-AAEF-597A8340E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69" y="921108"/>
            <a:ext cx="4123215" cy="90769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Globalni</a:t>
            </a: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trend </a:t>
            </a: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emisije</a:t>
            </a: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ugljen</a:t>
            </a: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dioksida</a:t>
            </a:r>
            <a:r>
              <a:rPr lang="bs-Latn-BA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bs-Latn-BA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599612" y="6268279"/>
            <a:ext cx="3438010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 err="1"/>
              <a:t>Izvor</a:t>
            </a:r>
            <a:r>
              <a:rPr lang="en-US" sz="1050" dirty="0"/>
              <a:t>: </a:t>
            </a:r>
            <a:r>
              <a:rPr lang="en-US" sz="1050" dirty="0">
                <a:hlinkClick r:id="rId2"/>
              </a:rPr>
              <a:t>www.carbonbrief.org</a:t>
            </a:r>
            <a:r>
              <a:rPr lang="bs-Latn-BA" sz="1050" dirty="0"/>
              <a:t>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s-Latn-BA" sz="1050" dirty="0"/>
              <a:t>www.climatewatchdata.org</a:t>
            </a:r>
            <a:endParaRPr lang="en-US" sz="1050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3592" y="816842"/>
            <a:ext cx="6775233" cy="329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igre BIH novo 2">
            <a:extLst>
              <a:ext uri="{FF2B5EF4-FFF2-40B4-BE49-F238E27FC236}">
                <a16:creationId xmlns:a16="http://schemas.microsoft.com/office/drawing/2014/main" id="{326E1B1B-5BD9-3416-120C-0E49CE004EB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C1B277-8D0E-02E8-EFA4-D92D3B10D6B5}"/>
              </a:ext>
            </a:extLst>
          </p:cNvPr>
          <p:cNvSpPr txBox="1"/>
          <p:nvPr/>
        </p:nvSpPr>
        <p:spPr>
          <a:xfrm>
            <a:off x="5038" y="4114800"/>
            <a:ext cx="525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1600" b="1" dirty="0">
                <a:latin typeface="+mj-lt"/>
                <a:ea typeface="+mj-ea"/>
                <a:cs typeface="+mj-cs"/>
              </a:rPr>
              <a:t>Emisije iz proizvodnje energije, GtCO2e</a:t>
            </a:r>
            <a:endParaRPr lang="en-US" sz="1600" b="1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10054C-1889-56FC-B8D3-481C7123DC07}"/>
              </a:ext>
            </a:extLst>
          </p:cNvPr>
          <p:cNvSpPr txBox="1"/>
          <p:nvPr/>
        </p:nvSpPr>
        <p:spPr>
          <a:xfrm>
            <a:off x="33267" y="2563355"/>
            <a:ext cx="32048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400" dirty="0"/>
              <a:t>Sagorijevanje goriva:</a:t>
            </a:r>
          </a:p>
          <a:p>
            <a:r>
              <a:rPr lang="bs-Latn-BA" sz="1400" dirty="0"/>
              <a:t>     - energetika (TE, toplane)</a:t>
            </a:r>
          </a:p>
          <a:p>
            <a:r>
              <a:rPr lang="bs-Latn-BA" sz="1400" dirty="0"/>
              <a:t>     - industrijska postrojenja i građevina </a:t>
            </a:r>
          </a:p>
          <a:p>
            <a:r>
              <a:rPr lang="bs-Latn-BA" sz="1400" dirty="0"/>
              <a:t>     - saobraćaj </a:t>
            </a:r>
          </a:p>
          <a:p>
            <a:r>
              <a:rPr lang="bs-Latn-BA" sz="1400" dirty="0"/>
              <a:t>     - ostali sektori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4967A0-7A70-286D-B155-5D4F704B23D3}"/>
              </a:ext>
            </a:extLst>
          </p:cNvPr>
          <p:cNvSpPr txBox="1"/>
          <p:nvPr/>
        </p:nvSpPr>
        <p:spPr>
          <a:xfrm>
            <a:off x="3039059" y="2579481"/>
            <a:ext cx="26055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400" dirty="0"/>
              <a:t>Fugitivne emisije </a:t>
            </a:r>
          </a:p>
          <a:p>
            <a:pPr marL="171450" indent="-171450">
              <a:buFontTx/>
              <a:buChar char="-"/>
            </a:pPr>
            <a:r>
              <a:rPr lang="bs-Latn-BA" sz="1400" dirty="0"/>
              <a:t>emisije koje se unose u zrak</a:t>
            </a:r>
          </a:p>
          <a:p>
            <a:r>
              <a:rPr lang="bs-Latn-BA" sz="1400" dirty="0"/>
              <a:t> </a:t>
            </a:r>
            <a:r>
              <a:rPr lang="en-GB" sz="1400" dirty="0"/>
              <a:t>bez </a:t>
            </a:r>
            <a:r>
              <a:rPr lang="en-GB" sz="1400" dirty="0" err="1"/>
              <a:t>određenog</a:t>
            </a:r>
            <a:r>
              <a:rPr lang="en-GB" sz="1400" dirty="0"/>
              <a:t>  </a:t>
            </a:r>
            <a:r>
              <a:rPr lang="en-GB" sz="1400" dirty="0" err="1"/>
              <a:t>ispusta</a:t>
            </a:r>
            <a:r>
              <a:rPr lang="en-GB" sz="1400" dirty="0"/>
              <a:t>/</a:t>
            </a:r>
            <a:r>
              <a:rPr lang="en-GB" sz="1400" dirty="0" err="1"/>
              <a:t>dimnjaka</a:t>
            </a:r>
            <a:r>
              <a:rPr lang="bs-Latn-BA" sz="1400" dirty="0"/>
              <a:t> </a:t>
            </a:r>
            <a:r>
              <a:rPr lang="en-GB" sz="1400" dirty="0"/>
              <a:t> </a:t>
            </a:r>
            <a:endParaRPr lang="bs-Latn-BA" sz="1400" dirty="0"/>
          </a:p>
          <a:p>
            <a:r>
              <a:rPr lang="bs-Latn-BA" sz="1400" dirty="0"/>
              <a:t>(površinski i podzemni  rudarski kopovi, deponije uglja) 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315DB2F9-D794-0395-3DEB-F256E5069BF3}"/>
              </a:ext>
            </a:extLst>
          </p:cNvPr>
          <p:cNvSpPr/>
          <p:nvPr/>
        </p:nvSpPr>
        <p:spPr>
          <a:xfrm>
            <a:off x="1053433" y="2045732"/>
            <a:ext cx="228600" cy="3535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AF17C62B-2991-846B-63B4-0859F8657408}"/>
              </a:ext>
            </a:extLst>
          </p:cNvPr>
          <p:cNvSpPr/>
          <p:nvPr/>
        </p:nvSpPr>
        <p:spPr>
          <a:xfrm>
            <a:off x="3655386" y="2019300"/>
            <a:ext cx="228600" cy="3535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46B4DC-CDDB-4FF2-8EC3-99BF50332E5B}"/>
              </a:ext>
            </a:extLst>
          </p:cNvPr>
          <p:cNvSpPr txBox="1"/>
          <p:nvPr/>
        </p:nvSpPr>
        <p:spPr>
          <a:xfrm>
            <a:off x="760412" y="1676400"/>
            <a:ext cx="35814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s-Latn-BA" b="1" dirty="0"/>
              <a:t>proizvodnja </a:t>
            </a:r>
            <a:r>
              <a:rPr lang="bs-Latn-BA" sz="1800" b="1" dirty="0"/>
              <a:t>energije</a:t>
            </a:r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737E774-0D35-87FD-1E28-725700F1B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160302"/>
              </p:ext>
            </p:extLst>
          </p:nvPr>
        </p:nvGraphicFramePr>
        <p:xfrm>
          <a:off x="40800" y="4550904"/>
          <a:ext cx="6819900" cy="2258632"/>
        </p:xfrm>
        <a:graphic>
          <a:graphicData uri="http://schemas.openxmlformats.org/drawingml/2006/table">
            <a:tbl>
              <a:tblPr firstRow="1" bandRow="1"/>
              <a:tblGrid>
                <a:gridCol w="723265">
                  <a:extLst>
                    <a:ext uri="{9D8B030D-6E8A-4147-A177-3AD203B41FA5}">
                      <a16:colId xmlns:a16="http://schemas.microsoft.com/office/drawing/2014/main" val="2416878410"/>
                    </a:ext>
                  </a:extLst>
                </a:gridCol>
                <a:gridCol w="2192655">
                  <a:extLst>
                    <a:ext uri="{9D8B030D-6E8A-4147-A177-3AD203B41FA5}">
                      <a16:colId xmlns:a16="http://schemas.microsoft.com/office/drawing/2014/main" val="2828527305"/>
                    </a:ext>
                  </a:extLst>
                </a:gridCol>
                <a:gridCol w="1951990">
                  <a:extLst>
                    <a:ext uri="{9D8B030D-6E8A-4147-A177-3AD203B41FA5}">
                      <a16:colId xmlns:a16="http://schemas.microsoft.com/office/drawing/2014/main" val="2166816551"/>
                    </a:ext>
                  </a:extLst>
                </a:gridCol>
                <a:gridCol w="1951990">
                  <a:extLst>
                    <a:ext uri="{9D8B030D-6E8A-4147-A177-3AD203B41FA5}">
                      <a16:colId xmlns:a16="http://schemas.microsoft.com/office/drawing/2014/main" val="3796062616"/>
                    </a:ext>
                  </a:extLst>
                </a:gridCol>
              </a:tblGrid>
              <a:tr h="4883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energija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Svijet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(Gt)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EU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(Gt)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BiH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(Gt)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97973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1990.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23,25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0,0264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42047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2014.</a:t>
                      </a: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0,0197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0205473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2016.</a:t>
                      </a: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2,92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0,0238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13662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s-Latn-BA" sz="14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37,6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0,0253*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639929"/>
                  </a:ext>
                </a:extLst>
              </a:tr>
              <a:tr h="15621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preliminarni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podaci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6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013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141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35" y="579333"/>
            <a:ext cx="10969943" cy="1143000"/>
          </a:xfrm>
        </p:spPr>
        <p:txBody>
          <a:bodyPr>
            <a:normAutofit/>
          </a:bodyPr>
          <a:lstStyle/>
          <a:p>
            <a:pPr algn="l"/>
            <a:r>
              <a:rPr lang="bs-Latn-BA" sz="2800" b="1" dirty="0"/>
              <a:t>Klimatska i energetska politika EU (do 2030.)</a:t>
            </a:r>
            <a:endParaRPr lang="en-US" sz="2800" b="1" dirty="0"/>
          </a:p>
        </p:txBody>
      </p:sp>
      <p:sp>
        <p:nvSpPr>
          <p:cNvPr id="24" name="Rectangle 23"/>
          <p:cNvSpPr/>
          <p:nvPr/>
        </p:nvSpPr>
        <p:spPr>
          <a:xfrm>
            <a:off x="770540" y="1620305"/>
            <a:ext cx="914263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s-Latn-BA" sz="2400" dirty="0"/>
              <a:t>Smanjenje emisije GHG najmanje za 4</a:t>
            </a:r>
            <a:r>
              <a:rPr lang="en-US" sz="2400" dirty="0"/>
              <a:t>0% (</a:t>
            </a:r>
            <a:r>
              <a:rPr lang="bs-Latn-BA" sz="2400" dirty="0"/>
              <a:t>u odnosu na 1990.</a:t>
            </a:r>
            <a:r>
              <a:rPr lang="en-US" sz="2400" dirty="0"/>
              <a:t>)</a:t>
            </a:r>
            <a:r>
              <a:rPr lang="bs-Latn-BA" sz="2400" dirty="0"/>
              <a:t> – dogovoreno 55%</a:t>
            </a:r>
            <a:endParaRPr lang="en-US" sz="24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s-Latn-BA" sz="2400" dirty="0"/>
              <a:t>Udio OIE najmanje 32% u finalnoj potrošnji energije</a:t>
            </a:r>
            <a:endParaRPr lang="en-US" sz="24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s-Latn-BA" sz="2400" dirty="0"/>
              <a:t>Povećanje energijske efikasnosti za najmanje </a:t>
            </a:r>
            <a:r>
              <a:rPr lang="en-US" sz="2400" dirty="0"/>
              <a:t>32</a:t>
            </a:r>
            <a:r>
              <a:rPr lang="bs-Latn-BA" sz="2400" dirty="0"/>
              <a:t>,</a:t>
            </a:r>
            <a:r>
              <a:rPr lang="en-US" sz="2400" dirty="0"/>
              <a:t>5%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50812" y="4041542"/>
            <a:ext cx="5191045" cy="186210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2000" b="1" dirty="0">
                <a:solidFill>
                  <a:srgbClr val="FF0000"/>
                </a:solidFill>
              </a:rPr>
              <a:t>Klimatska neutralnost do 2050. godine</a:t>
            </a:r>
          </a:p>
          <a:p>
            <a:pPr algn="ctr"/>
            <a:r>
              <a:rPr lang="bs-Latn-BA" sz="2000" b="1" dirty="0">
                <a:solidFill>
                  <a:srgbClr val="FF0000"/>
                </a:solidFill>
              </a:rPr>
              <a:t>Zelena agenda (program)</a:t>
            </a:r>
          </a:p>
          <a:p>
            <a:pPr algn="ctr"/>
            <a:r>
              <a:rPr lang="bs-Latn-BA" sz="2000" b="1" dirty="0">
                <a:solidFill>
                  <a:srgbClr val="FF0000"/>
                </a:solidFill>
              </a:rPr>
              <a:t>EUROPEAN GREEN DEAL</a:t>
            </a:r>
          </a:p>
        </p:txBody>
      </p:sp>
      <p:pic>
        <p:nvPicPr>
          <p:cNvPr id="26" name="Picture 2" descr="Image result for climate neutralit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4"/>
          <a:stretch/>
        </p:blipFill>
        <p:spPr bwMode="auto">
          <a:xfrm>
            <a:off x="5713412" y="3497742"/>
            <a:ext cx="5801162" cy="310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igre BIH novo 2">
            <a:extLst>
              <a:ext uri="{FF2B5EF4-FFF2-40B4-BE49-F238E27FC236}">
                <a16:creationId xmlns:a16="http://schemas.microsoft.com/office/drawing/2014/main" id="{E8F0CE0B-1354-056F-F1A0-38C285D1ED6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8242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2243C-9585-5DC9-4FD9-2F9FFE007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274638"/>
            <a:ext cx="10702821" cy="691563"/>
          </a:xfrm>
        </p:spPr>
        <p:txBody>
          <a:bodyPr>
            <a:normAutofit/>
          </a:bodyPr>
          <a:lstStyle/>
          <a:p>
            <a:r>
              <a:rPr lang="bs-Latn-BA" sz="2400" b="1" dirty="0"/>
              <a:t>Učešće BiH na međunarodnom nivou</a:t>
            </a:r>
            <a:endParaRPr lang="en-US" sz="24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7DD526-9ACE-46ED-90C3-BAB371323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241" y="838200"/>
            <a:ext cx="845677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Clr>
                <a:schemeClr val="accent1"/>
              </a:buClr>
              <a:buSzPts val="1200"/>
              <a:buNone/>
            </a:pPr>
            <a:r>
              <a:rPr lang="en-US" sz="18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Pariški</a:t>
            </a:r>
            <a:r>
              <a:rPr lang="en-US" sz="18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sporazum</a:t>
            </a:r>
            <a:endParaRPr lang="bs-Latn-BA" sz="18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>
              <a:buClr>
                <a:schemeClr val="accent1"/>
              </a:buClr>
              <a:buSzPts val="1200"/>
              <a:buNone/>
            </a:pPr>
            <a:r>
              <a:rPr lang="bs-Latn-BA" sz="1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(BiH ratifikovala u martu 2017.god)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512604-BAA2-0EF4-F658-232E563BDF60}"/>
              </a:ext>
            </a:extLst>
          </p:cNvPr>
          <p:cNvSpPr txBox="1"/>
          <p:nvPr/>
        </p:nvSpPr>
        <p:spPr>
          <a:xfrm>
            <a:off x="2057240" y="1923131"/>
            <a:ext cx="84567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bs-Latn-BA" dirty="0"/>
              <a:t>R</a:t>
            </a:r>
            <a:r>
              <a:rPr lang="en-US" dirty="0" err="1"/>
              <a:t>ešavanje</a:t>
            </a:r>
            <a:r>
              <a:rPr lang="en-US" dirty="0"/>
              <a:t> </a:t>
            </a:r>
            <a:r>
              <a:rPr lang="en-US" dirty="0" err="1"/>
              <a:t>klimatskih</a:t>
            </a:r>
            <a:r>
              <a:rPr lang="en-US" dirty="0"/>
              <a:t> </a:t>
            </a:r>
            <a:r>
              <a:rPr lang="en-US" dirty="0" err="1"/>
              <a:t>promjena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da se to </a:t>
            </a:r>
            <a:r>
              <a:rPr lang="en-US" dirty="0" err="1"/>
              <a:t>rješava</a:t>
            </a:r>
            <a:r>
              <a:rPr lang="en-US" dirty="0"/>
              <a:t> </a:t>
            </a:r>
            <a:r>
              <a:rPr lang="en-US" dirty="0" err="1"/>
              <a:t>zajednički</a:t>
            </a:r>
            <a:r>
              <a:rPr lang="bs-Latn-BA" dirty="0"/>
              <a:t>,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diferencirano</a:t>
            </a:r>
            <a:r>
              <a:rPr lang="en-US" dirty="0"/>
              <a:t>,</a:t>
            </a:r>
            <a:r>
              <a:rPr lang="bs-Latn-BA" dirty="0"/>
              <a:t> </a:t>
            </a:r>
            <a:r>
              <a:rPr lang="en-US" dirty="0"/>
              <a:t>  </a:t>
            </a:r>
            <a:r>
              <a:rPr lang="en-US" dirty="0" err="1"/>
              <a:t>nacionalnim</a:t>
            </a:r>
            <a:r>
              <a:rPr lang="en-US" dirty="0"/>
              <a:t> </a:t>
            </a:r>
            <a:r>
              <a:rPr lang="en-US" dirty="0" err="1"/>
              <a:t>prilikama</a:t>
            </a:r>
            <a:r>
              <a:rPr lang="en-US" dirty="0"/>
              <a:t> (</a:t>
            </a:r>
            <a:r>
              <a:rPr lang="en-US" dirty="0" err="1"/>
              <a:t>razvijene</a:t>
            </a:r>
            <a:r>
              <a:rPr lang="en-US" dirty="0"/>
              <a:t> - </a:t>
            </a:r>
            <a:r>
              <a:rPr lang="en-US" dirty="0" err="1"/>
              <a:t>nerazvijene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). </a:t>
            </a:r>
            <a:r>
              <a:rPr lang="en-US" dirty="0" err="1"/>
              <a:t>Potreb</a:t>
            </a:r>
            <a:r>
              <a:rPr lang="bs-Latn-BA" dirty="0"/>
              <a:t>no</a:t>
            </a:r>
            <a:r>
              <a:rPr lang="en-US" dirty="0"/>
              <a:t> je </a:t>
            </a:r>
            <a:r>
              <a:rPr lang="en-US" dirty="0" err="1"/>
              <a:t>uvažavati</a:t>
            </a:r>
            <a:r>
              <a:rPr lang="en-US" dirty="0"/>
              <a:t> </a:t>
            </a:r>
            <a:r>
              <a:rPr lang="bs-Latn-BA" dirty="0"/>
              <a:t>nauč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dostignuća</a:t>
            </a:r>
            <a:r>
              <a:rPr lang="en-US" dirty="0"/>
              <a:t>, </a:t>
            </a:r>
            <a:r>
              <a:rPr lang="en-US" dirty="0" err="1"/>
              <a:t>uvažiti</a:t>
            </a:r>
            <a:r>
              <a:rPr lang="en-US" dirty="0"/>
              <a:t> </a:t>
            </a:r>
            <a:r>
              <a:rPr lang="en-US" dirty="0" err="1"/>
              <a:t>situaciju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nerazvijenih</a:t>
            </a:r>
            <a:r>
              <a:rPr lang="en-US" dirty="0"/>
              <a:t> </a:t>
            </a:r>
            <a:r>
              <a:rPr lang="en-US" dirty="0" err="1"/>
              <a:t>zemalja,uzima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za </a:t>
            </a:r>
            <a:r>
              <a:rPr lang="en-US" dirty="0" err="1"/>
              <a:t>financiranjem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transferom</a:t>
            </a:r>
            <a:r>
              <a:rPr lang="en-US" dirty="0"/>
              <a:t> </a:t>
            </a:r>
            <a:r>
              <a:rPr lang="en-US" dirty="0" err="1"/>
              <a:t>tehnologija</a:t>
            </a:r>
            <a:r>
              <a:rPr lang="en-US" dirty="0"/>
              <a:t>, </a:t>
            </a:r>
            <a:r>
              <a:rPr lang="en-US" dirty="0" err="1"/>
              <a:t>iskorjenjivanje</a:t>
            </a:r>
            <a:r>
              <a:rPr lang="en-US" dirty="0"/>
              <a:t> </a:t>
            </a:r>
            <a:r>
              <a:rPr lang="en-US" dirty="0" err="1"/>
              <a:t>siromaštva</a:t>
            </a:r>
            <a:r>
              <a:rPr lang="en-US" dirty="0"/>
              <a:t>,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biodiverziteta</a:t>
            </a:r>
            <a:r>
              <a:rPr lang="en-US" dirty="0"/>
              <a:t>, </a:t>
            </a:r>
            <a:r>
              <a:rPr lang="en-US" dirty="0" err="1"/>
              <a:t>održivi</a:t>
            </a:r>
            <a:r>
              <a:rPr lang="en-US" dirty="0"/>
              <a:t> </a:t>
            </a:r>
            <a:r>
              <a:rPr lang="en-US" dirty="0" err="1"/>
              <a:t>razvitak</a:t>
            </a:r>
            <a:endParaRPr lang="bs-Latn-BA" dirty="0"/>
          </a:p>
        </p:txBody>
      </p:sp>
      <p:pic>
        <p:nvPicPr>
          <p:cNvPr id="8" name="Picture 7" descr="Cigre BIH novo 2">
            <a:extLst>
              <a:ext uri="{FF2B5EF4-FFF2-40B4-BE49-F238E27FC236}">
                <a16:creationId xmlns:a16="http://schemas.microsoft.com/office/drawing/2014/main" id="{C12DB538-B1FA-8209-6210-4B1716EFDA9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164"/>
            <a:ext cx="1447800" cy="6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0416EE4-E15F-A2A9-8601-0C2275BEF5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212" y="3472532"/>
            <a:ext cx="6400800" cy="30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18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2DCAA-1E3F-EE8C-F627-7624A03F1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7212" y="1417638"/>
            <a:ext cx="8458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152400" lvl="0">
              <a:buClr>
                <a:schemeClr val="accent5">
                  <a:lumMod val="75000"/>
                </a:schemeClr>
              </a:buClr>
              <a:buSzPts val="1200"/>
            </a:pPr>
            <a:endParaRPr lang="bs-Latn-BA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400" lvl="0" algn="ctr">
              <a:buClr>
                <a:schemeClr val="accent5">
                  <a:lumMod val="75000"/>
                </a:schemeClr>
              </a:buClr>
              <a:buSzPts val="1200"/>
            </a:pPr>
            <a:r>
              <a:rPr lang="en-US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Sofijska</a:t>
            </a:r>
            <a:r>
              <a:rPr lang="en-US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deklaracija</a:t>
            </a:r>
            <a:endParaRPr lang="bs-Latn-BA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52400" lvl="0" algn="ctr">
              <a:buClr>
                <a:schemeClr val="accent5">
                  <a:lumMod val="75000"/>
                </a:schemeClr>
              </a:buClr>
              <a:buSzPts val="1200"/>
            </a:pPr>
            <a:r>
              <a:rPr lang="bs-Latn-BA" sz="1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 Zelenoj Agendi za Zapadni Balkan </a:t>
            </a:r>
            <a:r>
              <a:rPr lang="en-US" sz="1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bs-Latn-BA" sz="1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(novembar 2020. god)</a:t>
            </a:r>
            <a:endParaRPr lang="en-US" sz="14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F976EB-B8EF-36EF-1CFF-794093422DDA}"/>
              </a:ext>
            </a:extLst>
          </p:cNvPr>
          <p:cNvSpPr txBox="1"/>
          <p:nvPr/>
        </p:nvSpPr>
        <p:spPr>
          <a:xfrm>
            <a:off x="989012" y="3285693"/>
            <a:ext cx="10515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Samit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Sofiji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prekretnicu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region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Zapadnog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Balkana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trebala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pokrenuti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promjenu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razvojnoj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paradigmi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podstaći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region da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provede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veliku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transformaciju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se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blagovremeno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pozabavi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rastućim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ekološkim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klimatskim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izazovima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održivi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razvoj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efikasnost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resursa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zaštitu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prirode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borbu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protiv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klimatskih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promjena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staviti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središte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ekonomskih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aktivnosti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izazove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pretvoriti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prilike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9B282C-AEE3-AD03-A689-25037A0D4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</p:spPr>
        <p:txBody>
          <a:bodyPr>
            <a:normAutofit/>
          </a:bodyPr>
          <a:lstStyle/>
          <a:p>
            <a:r>
              <a:rPr lang="bs-Latn-BA" sz="2400" b="1" dirty="0"/>
              <a:t>Učešće BiH na međunarodnom nivou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28277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7633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10225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492812"/>
            <a:ext cx="3601797" cy="4526280"/>
          </a:xfrm>
        </p:spPr>
        <p:txBody>
          <a:bodyPr>
            <a:normAutofit/>
          </a:bodyPr>
          <a:lstStyle/>
          <a:p>
            <a:r>
              <a:rPr lang="pl-PL" sz="4000" dirty="0"/>
              <a:t>Sofijska deklaracija/ Zelena agenda za Zapadni Balkan</a:t>
            </a:r>
            <a:endParaRPr lang="en-US" sz="4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798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037012" y="381000"/>
            <a:ext cx="7924800" cy="6629400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pt-BR" sz="1900" b="1" i="1" dirty="0"/>
              <a:t>Regija se obavezala da radi na tome da Evropa bude klimatski neutralna do 2050.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bs-Latn-BA" sz="1900" b="1" i="1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bs-Latn-BA" sz="1900" b="1" dirty="0"/>
              <a:t>Neke od mjera:</a:t>
            </a:r>
            <a:endParaRPr lang="en-US" sz="1900" b="1" dirty="0"/>
          </a:p>
          <a:p>
            <a:pPr algn="just">
              <a:lnSpc>
                <a:spcPct val="90000"/>
              </a:lnSpc>
            </a:pPr>
            <a:r>
              <a:rPr lang="vi-VN" sz="1900" dirty="0">
                <a:latin typeface="Calibri" pitchFamily="34" charset="0"/>
                <a:cs typeface="Calibri" pitchFamily="34" charset="0"/>
              </a:rPr>
              <a:t>Usklađivanje sa klimatskim zakonom EU nakon njegovog usvajanja čiji je cilj da EU bude klimatski neutralna do 2050</a:t>
            </a:r>
            <a:r>
              <a:rPr lang="bs-Latn-BA" sz="1900" dirty="0">
                <a:latin typeface="Calibri" pitchFamily="34" charset="0"/>
                <a:cs typeface="Calibri" pitchFamily="34" charset="0"/>
              </a:rPr>
              <a:t>.,</a:t>
            </a:r>
          </a:p>
          <a:p>
            <a:pPr algn="just">
              <a:lnSpc>
                <a:spcPct val="90000"/>
              </a:lnSpc>
            </a:pPr>
            <a:r>
              <a:rPr lang="en-US" sz="1900" dirty="0" err="1">
                <a:latin typeface="Calibri" pitchFamily="34" charset="0"/>
                <a:cs typeface="Calibri" pitchFamily="34" charset="0"/>
              </a:rPr>
              <a:t>Definisanje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energetskih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klimatskih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ciljeva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do 2030. u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skladu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sa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pravnim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okvirom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Energetske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zajednice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pravnom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900" dirty="0" err="1">
                <a:latin typeface="Calibri" pitchFamily="34" charset="0"/>
                <a:cs typeface="Calibri" pitchFamily="34" charset="0"/>
              </a:rPr>
              <a:t>tekovinom</a:t>
            </a:r>
            <a:r>
              <a:rPr lang="en-US" sz="1900" dirty="0">
                <a:latin typeface="Calibri" pitchFamily="34" charset="0"/>
                <a:cs typeface="Calibri" pitchFamily="34" charset="0"/>
              </a:rPr>
              <a:t> EU</a:t>
            </a:r>
            <a:r>
              <a:rPr lang="bs-Latn-BA" sz="1900" dirty="0">
                <a:latin typeface="Calibri" pitchFamily="34" charset="0"/>
                <a:cs typeface="Calibri" pitchFamily="34" charset="0"/>
              </a:rPr>
              <a:t>,</a:t>
            </a:r>
          </a:p>
          <a:p>
            <a:pPr algn="just">
              <a:lnSpc>
                <a:spcPct val="90000"/>
              </a:lnSpc>
            </a:pPr>
            <a:r>
              <a:rPr lang="vi-VN" sz="1900" dirty="0">
                <a:latin typeface="Calibri" pitchFamily="34" charset="0"/>
                <a:cs typeface="Calibri" pitchFamily="34" charset="0"/>
              </a:rPr>
              <a:t>Nastavak usklađivanja sa Sistemom za trgovanje emisijama EU (EU ETS), kao i uvođenje drugih modela za oporezivanje emisija,</a:t>
            </a:r>
            <a:endParaRPr lang="bs-Latn-BA" sz="1900" dirty="0"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90000"/>
              </a:lnSpc>
            </a:pPr>
            <a:r>
              <a:rPr lang="vi-VN" sz="1900" dirty="0">
                <a:latin typeface="Calibri" pitchFamily="34" charset="0"/>
                <a:cs typeface="Calibri" pitchFamily="34" charset="0"/>
              </a:rPr>
              <a:t>Davanje prioriteta energetskoj efikasnosti i njeno poboljšanje u svim sektorima</a:t>
            </a:r>
            <a:r>
              <a:rPr lang="bs-Latn-BA" sz="1900" dirty="0">
                <a:latin typeface="Calibri" pitchFamily="34" charset="0"/>
                <a:cs typeface="Calibri" pitchFamily="34" charset="0"/>
              </a:rPr>
              <a:t>,</a:t>
            </a:r>
            <a:endParaRPr lang="vi-VN" sz="1900" dirty="0"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90000"/>
              </a:lnSpc>
            </a:pPr>
            <a:r>
              <a:rPr lang="vi-VN" sz="1900" dirty="0">
                <a:latin typeface="Calibri" pitchFamily="34" charset="0"/>
                <a:cs typeface="Calibri" pitchFamily="34" charset="0"/>
              </a:rPr>
              <a:t>Povećanje udela obnovljivih izvora energije i obezbeđivanje neophodnih uslova za investiranje, u skladu sa pravnim tekovinama EU i Energetske zajednice</a:t>
            </a:r>
            <a:r>
              <a:rPr lang="bs-Latn-BA" sz="1900" dirty="0">
                <a:latin typeface="Calibri" pitchFamily="34" charset="0"/>
                <a:cs typeface="Calibri" pitchFamily="34" charset="0"/>
              </a:rPr>
              <a:t>,</a:t>
            </a:r>
            <a:endParaRPr lang="vi-VN" sz="1900" dirty="0"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90000"/>
              </a:lnSpc>
            </a:pPr>
            <a:r>
              <a:rPr lang="vi-VN" sz="1900" dirty="0">
                <a:latin typeface="Calibri" pitchFamily="34" charset="0"/>
                <a:cs typeface="Calibri" pitchFamily="34" charset="0"/>
              </a:rPr>
              <a:t>Smanjiti i postepeno ukinuti subvencije za ugalj, strogo poštujući pravila državne pomoći</a:t>
            </a:r>
            <a:r>
              <a:rPr lang="bs-Latn-BA" sz="1900" dirty="0">
                <a:latin typeface="Calibri" pitchFamily="34" charset="0"/>
                <a:cs typeface="Calibri" pitchFamily="34" charset="0"/>
              </a:rPr>
              <a:t>,</a:t>
            </a:r>
            <a:endParaRPr lang="vi-VN" sz="1900" dirty="0"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90000"/>
              </a:lnSpc>
            </a:pPr>
            <a:r>
              <a:rPr lang="vi-VN" sz="1900" dirty="0">
                <a:latin typeface="Calibri" pitchFamily="34" charset="0"/>
                <a:cs typeface="Calibri" pitchFamily="34" charset="0"/>
              </a:rPr>
              <a:t>Aktivno učestvovati u inicijativi Regioni uglja u tranziciji za Zapadni Balkan.</a:t>
            </a:r>
            <a:r>
              <a:rPr lang="bs-Latn-BA" sz="1900" dirty="0">
                <a:latin typeface="Calibri" pitchFamily="34" charset="0"/>
                <a:cs typeface="Calibri" pitchFamily="34" charset="0"/>
              </a:rPr>
              <a:t>...</a:t>
            </a:r>
            <a:endParaRPr lang="vi-VN" sz="1900" dirty="0">
              <a:latin typeface="Calibri" pitchFamily="34" charset="0"/>
              <a:cs typeface="Calibri" pitchFamily="3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endParaRPr lang="vi-VN" sz="1600" dirty="0"/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  <p:pic>
        <p:nvPicPr>
          <p:cNvPr id="5" name="Picture 4" descr="Cigre BIH novo 2">
            <a:extLst>
              <a:ext uri="{FF2B5EF4-FFF2-40B4-BE49-F238E27FC236}">
                <a16:creationId xmlns:a16="http://schemas.microsoft.com/office/drawing/2014/main" id="{094B106F-4197-8415-7F5A-42CE109FB2F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185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54511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5371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BADF92F-4066-F747-AAEF-597A8340E927}"/>
              </a:ext>
            </a:extLst>
          </p:cNvPr>
          <p:cNvSpPr txBox="1">
            <a:spLocks/>
          </p:cNvSpPr>
          <p:nvPr/>
        </p:nvSpPr>
        <p:spPr>
          <a:xfrm>
            <a:off x="370997" y="1161288"/>
            <a:ext cx="3437249" cy="1239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Trendovi emisija stakleničkih gasova u BiH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798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789" y="2443480"/>
            <a:ext cx="338239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0997" y="2718054"/>
            <a:ext cx="3438010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Izvor</a:t>
            </a:r>
            <a:r>
              <a:rPr lang="en-US" sz="1700" dirty="0"/>
              <a:t>: UNDP, 2021</a:t>
            </a:r>
          </a:p>
        </p:txBody>
      </p:sp>
      <p:pic>
        <p:nvPicPr>
          <p:cNvPr id="7" name="Picture 6" descr="Cigre BIH novo 2">
            <a:extLst>
              <a:ext uri="{FF2B5EF4-FFF2-40B4-BE49-F238E27FC236}">
                <a16:creationId xmlns:a16="http://schemas.microsoft.com/office/drawing/2014/main" id="{C42C7B7B-6932-A42D-7E3D-7B9FF0F694B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8600"/>
            <a:ext cx="1447800" cy="681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091528325"/>
              </p:ext>
            </p:extLst>
          </p:nvPr>
        </p:nvGraphicFramePr>
        <p:xfrm>
          <a:off x="3503612" y="1524000"/>
          <a:ext cx="8685213" cy="459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4545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</TotalTime>
  <Words>3238</Words>
  <Application>Microsoft Office PowerPoint</Application>
  <PresentationFormat>Custom</PresentationFormat>
  <Paragraphs>427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Helvetica</vt:lpstr>
      <vt:lpstr>Roboto</vt:lpstr>
      <vt:lpstr>Times New Roman</vt:lpstr>
      <vt:lpstr>Office Theme</vt:lpstr>
      <vt:lpstr>Mogućnost dekarbonizacije  Bosne i Hercegovine do 2050. godine</vt:lpstr>
      <vt:lpstr>Uzroci klimatskih promjena</vt:lpstr>
      <vt:lpstr>Globalni trend emisije stakleničkih gasova (svi sektori)</vt:lpstr>
      <vt:lpstr>Globalni trend emisije ugljen dioksida  </vt:lpstr>
      <vt:lpstr>Klimatska i energetska politika EU (do 2030.)</vt:lpstr>
      <vt:lpstr>Učešće BiH na međunarodnom nivou</vt:lpstr>
      <vt:lpstr>Učešće BiH na međunarodnom nivou</vt:lpstr>
      <vt:lpstr>Sofijska deklaracija/ Zelena agenda za Zapadni Balkan</vt:lpstr>
      <vt:lpstr>PowerPoint Presentation</vt:lpstr>
      <vt:lpstr>PowerPoint Presentation</vt:lpstr>
      <vt:lpstr>PowerPoint Presentation</vt:lpstr>
      <vt:lpstr>Strategija niskoemisionog razvoja BiH  nacrt u proceduri usvajanja</vt:lpstr>
      <vt:lpstr>Ciljevi smanjenja emisija (bez ponora)</vt:lpstr>
      <vt:lpstr>Ciljevi smanjenja emisija emisija – NDC (u odnosu na 2014.)</vt:lpstr>
      <vt:lpstr>Klimatska neutralnost - kretanje emisija do 2050.</vt:lpstr>
      <vt:lpstr>AKCIONI PLAN ZA PROVEDBU SOFIJSKE DEKLARACIJE O ZELENOM PROGRAMU ZA ZAPADNI BALKAN ZA PERIOD 2021-2030.  oktobar 2021.</vt:lpstr>
      <vt:lpstr> Sofijska deklaracija o Zelenoj agendi za Zapadni Balkan - sedam komponenti  (klimatsko djelovanje, energetika, transport, cirkularna ekonomija, smanjenje zagađivanja, održiva poljoprivreda i zaštita prirode i biodiverziteta) grupisanih u pet stubova </vt:lpstr>
      <vt:lpstr>Akcioni plan postavlja indikativni vremenski okvir za svaku obavezu iz Sofijske deklaracije i identificira glavne regionalne koordinatore, organizacije za podršku (gdje je to primjenjivo) i relevantne strukture. Vremenski okvir utvrđen je za svih pet stubova koji odražavaju strukturu Zelenog programa za Zapadni Balkan, i to:   1) Dekarbonizacija,  2) Cirkularna ekonomija,  3) Smanjenje zagađivanja,  4) Održiva poljoprivreda i  5) Zaštita prirode i biodiverziteta.</vt:lpstr>
      <vt:lpstr>ENERGETIKA</vt:lpstr>
      <vt:lpstr>TRANSPORT</vt:lpstr>
      <vt:lpstr>TRANSPORT</vt:lpstr>
      <vt:lpstr>Dalji koraci energetika</vt:lpstr>
      <vt:lpstr>Dalji koraci transport</vt:lpstr>
      <vt:lpstr>BORBA PROTIV KLIMATSKIH PROMJENA</vt:lpstr>
      <vt:lpstr>Dalji koraci</vt:lpstr>
      <vt:lpstr>Mjere za smanjenje emisija</vt:lpstr>
      <vt:lpstr>Energetski (i energični) zaokret</vt:lpstr>
      <vt:lpstr>ZAKLJUČCI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Niskoemisioni razvoj Bosne i Hercegovine (ili Mogućnosti za dekarbonizaciju Bosne i Hercegovine do 2050. godine</dc:title>
  <dc:creator>Azrudin Husika</dc:creator>
  <cp:lastModifiedBy>BH Komitet CIGRE</cp:lastModifiedBy>
  <cp:revision>26</cp:revision>
  <cp:lastPrinted>2022-06-23T12:56:45Z</cp:lastPrinted>
  <dcterms:created xsi:type="dcterms:W3CDTF">2022-05-18T05:22:06Z</dcterms:created>
  <dcterms:modified xsi:type="dcterms:W3CDTF">2022-06-23T12:56:49Z</dcterms:modified>
</cp:coreProperties>
</file>