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665" r:id="rId2"/>
    <p:sldId id="2907" r:id="rId3"/>
    <p:sldId id="2939" r:id="rId4"/>
    <p:sldId id="2952" r:id="rId5"/>
    <p:sldId id="2942" r:id="rId6"/>
    <p:sldId id="2940" r:id="rId7"/>
    <p:sldId id="2943" r:id="rId8"/>
    <p:sldId id="2945" r:id="rId9"/>
    <p:sldId id="2953" r:id="rId10"/>
    <p:sldId id="2948" r:id="rId11"/>
    <p:sldId id="2951" r:id="rId12"/>
    <p:sldId id="2946" r:id="rId13"/>
    <p:sldId id="2965" r:id="rId14"/>
    <p:sldId id="2955" r:id="rId15"/>
    <p:sldId id="2957" r:id="rId16"/>
    <p:sldId id="2958" r:id="rId17"/>
    <p:sldId id="2950" r:id="rId18"/>
    <p:sldId id="2949" r:id="rId19"/>
    <p:sldId id="2959" r:id="rId20"/>
    <p:sldId id="2774" r:id="rId21"/>
    <p:sldId id="2975" r:id="rId22"/>
    <p:sldId id="2964" r:id="rId23"/>
    <p:sldId id="2780" r:id="rId24"/>
    <p:sldId id="2972" r:id="rId25"/>
    <p:sldId id="2970" r:id="rId26"/>
    <p:sldId id="2971" r:id="rId27"/>
    <p:sldId id="2963" r:id="rId28"/>
    <p:sldId id="2967" r:id="rId29"/>
    <p:sldId id="2966" r:id="rId30"/>
    <p:sldId id="2968" r:id="rId31"/>
    <p:sldId id="2969" r:id="rId32"/>
  </p:sldIdLst>
  <p:sldSz cx="9144000" cy="6858000" type="screen4x3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 page" id="{ADE6F456-7CDE-48E9-819C-7C3F80E4E877}">
          <p14:sldIdLst>
            <p14:sldId id="2665"/>
            <p14:sldId id="2907"/>
            <p14:sldId id="2939"/>
            <p14:sldId id="2952"/>
            <p14:sldId id="2942"/>
            <p14:sldId id="2940"/>
            <p14:sldId id="2943"/>
            <p14:sldId id="2945"/>
            <p14:sldId id="2953"/>
            <p14:sldId id="2948"/>
            <p14:sldId id="2951"/>
            <p14:sldId id="2946"/>
            <p14:sldId id="2965"/>
            <p14:sldId id="2955"/>
            <p14:sldId id="2957"/>
            <p14:sldId id="2958"/>
            <p14:sldId id="2950"/>
            <p14:sldId id="2949"/>
            <p14:sldId id="2959"/>
            <p14:sldId id="2774"/>
            <p14:sldId id="2975"/>
            <p14:sldId id="2964"/>
            <p14:sldId id="2780"/>
            <p14:sldId id="2972"/>
            <p14:sldId id="2970"/>
            <p14:sldId id="2971"/>
            <p14:sldId id="2963"/>
            <p14:sldId id="2967"/>
            <p14:sldId id="2966"/>
            <p14:sldId id="2968"/>
            <p14:sldId id="296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285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7" userDrawn="1">
          <p15:clr>
            <a:srgbClr val="A4A3A4"/>
          </p15:clr>
        </p15:guide>
        <p15:guide id="2" pos="223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ny DiMillo" initials="TD" lastIdx="91" clrIdx="0"/>
  <p:cmAuthor id="1" name="Melissa" initials="M" lastIdx="4" clrIdx="1">
    <p:extLst/>
  </p:cmAuthor>
  <p:cmAuthor id="2" name="Melissa Rajala" initials="" lastIdx="6" clrIdx="2">
    <p:extLst/>
  </p:cmAuthor>
  <p:cmAuthor id="3" name="Tony Dimillo" initials="TD" lastIdx="40" clrIdx="3">
    <p:extLst/>
  </p:cmAuthor>
  <p:cmAuthor id="4" name="Jim deVette" initials="Jd" lastIdx="67" clrIdx="4">
    <p:extLst/>
  </p:cmAuthor>
  <p:cmAuthor id="5" name="Melissa Rajala" initials="MR" lastIdx="62" clrIdx="5">
    <p:extLst/>
  </p:cmAuthor>
  <p:cmAuthor id="6" name="Testing" initials="T" lastIdx="4" clrIdx="6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C067"/>
    <a:srgbClr val="73FF8D"/>
    <a:srgbClr val="ADFEE2"/>
    <a:srgbClr val="BBFFE7"/>
    <a:srgbClr val="BBBBBB"/>
    <a:srgbClr val="E12726"/>
    <a:srgbClr val="003A70"/>
    <a:srgbClr val="8A898A"/>
    <a:srgbClr val="818181"/>
    <a:srgbClr val="B2B7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84" autoAdjust="0"/>
    <p:restoredTop sz="86792" autoAdjust="0"/>
  </p:normalViewPr>
  <p:slideViewPr>
    <p:cSldViewPr snapToGrid="0">
      <p:cViewPr>
        <p:scale>
          <a:sx n="86" d="100"/>
          <a:sy n="86" d="100"/>
        </p:scale>
        <p:origin x="584" y="288"/>
      </p:cViewPr>
      <p:guideLst>
        <p:guide orient="horz" pos="2184"/>
        <p:guide pos="285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4" d="100"/>
        <a:sy n="84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3810" y="102"/>
      </p:cViewPr>
      <p:guideLst>
        <p:guide orient="horz" pos="2957"/>
        <p:guide pos="223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handoutMaster" Target="handoutMasters/handoutMaster1.xml"/><Relationship Id="rId35" Type="http://schemas.openxmlformats.org/officeDocument/2006/relationships/commentAuthors" Target="commentAuthors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058" cy="469260"/>
          </a:xfrm>
          <a:prstGeom prst="rect">
            <a:avLst/>
          </a:prstGeom>
        </p:spPr>
        <p:txBody>
          <a:bodyPr vert="horz" lIns="93488" tIns="46744" rIns="93488" bIns="4674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824" y="0"/>
            <a:ext cx="3078058" cy="469260"/>
          </a:xfrm>
          <a:prstGeom prst="rect">
            <a:avLst/>
          </a:prstGeom>
        </p:spPr>
        <p:txBody>
          <a:bodyPr vert="horz" lIns="93488" tIns="46744" rIns="93488" bIns="46744" rtlCol="0"/>
          <a:lstStyle>
            <a:lvl1pPr algn="r">
              <a:defRPr sz="1200"/>
            </a:lvl1pPr>
          </a:lstStyle>
          <a:p>
            <a:fld id="{5F5D481C-EEF5-EF42-9560-CBBDD3877905}" type="datetimeFigureOut">
              <a:rPr lang="en-US" smtClean="0"/>
              <a:pPr/>
              <a:t>9/13/22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569"/>
            <a:ext cx="3078058" cy="469260"/>
          </a:xfrm>
          <a:prstGeom prst="rect">
            <a:avLst/>
          </a:prstGeom>
        </p:spPr>
        <p:txBody>
          <a:bodyPr vert="horz" lIns="93488" tIns="46744" rIns="93488" bIns="4674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824" y="8917569"/>
            <a:ext cx="3078058" cy="469260"/>
          </a:xfrm>
          <a:prstGeom prst="rect">
            <a:avLst/>
          </a:prstGeom>
        </p:spPr>
        <p:txBody>
          <a:bodyPr vert="horz" lIns="93488" tIns="46744" rIns="93488" bIns="46744" rtlCol="0" anchor="b"/>
          <a:lstStyle>
            <a:lvl1pPr algn="r">
              <a:defRPr sz="1200"/>
            </a:lvl1pPr>
          </a:lstStyle>
          <a:p>
            <a:fld id="{F1CC1F1F-C601-9540-A786-244F2A90A4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8057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8706787" y="206806"/>
            <a:ext cx="3077740" cy="469423"/>
          </a:xfrm>
          <a:prstGeom prst="rect">
            <a:avLst/>
          </a:prstGeom>
        </p:spPr>
        <p:txBody>
          <a:bodyPr vert="horz" lIns="93488" tIns="46744" rIns="93488" bIns="46744" rtlCol="0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8706786" y="1075621"/>
            <a:ext cx="3077740" cy="469423"/>
          </a:xfrm>
          <a:prstGeom prst="rect">
            <a:avLst/>
          </a:prstGeom>
        </p:spPr>
        <p:txBody>
          <a:bodyPr vert="horz" lIns="93488" tIns="46744" rIns="93488" bIns="46744" rtlCol="0"/>
          <a:lstStyle>
            <a:lvl1pPr algn="r">
              <a:defRPr sz="1200"/>
            </a:lvl1pPr>
          </a:lstStyle>
          <a:p>
            <a:fld id="{A021D4DD-984B-4529-A839-0BEFD8DE775E}" type="datetimeFigureOut">
              <a:rPr lang="en-CA" smtClean="0"/>
              <a:pPr/>
              <a:t>2022-09-13</a:t>
            </a:fld>
            <a:endParaRPr lang="en-C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206375"/>
            <a:ext cx="4692650" cy="3521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88" tIns="46744" rIns="93488" bIns="46744" rtlCol="0" anchor="ctr"/>
          <a:lstStyle/>
          <a:p>
            <a:endParaRPr lang="en-C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494723" y="3975238"/>
            <a:ext cx="4353338" cy="4860649"/>
          </a:xfrm>
          <a:prstGeom prst="rect">
            <a:avLst/>
          </a:prstGeom>
        </p:spPr>
        <p:txBody>
          <a:bodyPr vert="horz" lIns="93488" tIns="46744" rIns="93488" bIns="4674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40" cy="469423"/>
          </a:xfrm>
          <a:prstGeom prst="rect">
            <a:avLst/>
          </a:prstGeom>
        </p:spPr>
        <p:txBody>
          <a:bodyPr vert="horz" lIns="93488" tIns="46744" rIns="93488" bIns="46744" rtlCol="0" anchor="b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8917422"/>
            <a:ext cx="3077740" cy="469423"/>
          </a:xfrm>
          <a:prstGeom prst="rect">
            <a:avLst/>
          </a:prstGeom>
        </p:spPr>
        <p:txBody>
          <a:bodyPr vert="horz" lIns="93488" tIns="46744" rIns="93488" bIns="46744" rtlCol="0" anchor="b"/>
          <a:lstStyle>
            <a:lvl1pPr algn="r">
              <a:defRPr sz="1200"/>
            </a:lvl1pPr>
          </a:lstStyle>
          <a:p>
            <a:fld id="{3A1768EA-29F5-48E8-AFEC-95A9D71E39AE}" type="slidenum">
              <a:rPr lang="en-CA" smtClean="0"/>
              <a:pPr/>
              <a:t>‹#›</a:t>
            </a:fld>
            <a:endParaRPr lang="en-CA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E5FCECC3-1F50-4439-AC9B-C27578B97D4D}"/>
              </a:ext>
            </a:extLst>
          </p:cNvPr>
          <p:cNvSpPr/>
          <p:nvPr/>
        </p:nvSpPr>
        <p:spPr>
          <a:xfrm>
            <a:off x="477078" y="3965713"/>
            <a:ext cx="1808922" cy="48701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lang="en-CA" sz="1400" b="1" dirty="0">
                <a:solidFill>
                  <a:srgbClr val="003A70"/>
                </a:solidFill>
              </a:rPr>
              <a:t>Notes</a:t>
            </a:r>
          </a:p>
        </p:txBody>
      </p:sp>
    </p:spTree>
    <p:extLst>
      <p:ext uri="{BB962C8B-B14F-4D97-AF65-F5344CB8AC3E}">
        <p14:creationId xmlns:p14="http://schemas.microsoft.com/office/powerpoint/2010/main" val="12628027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4913" y="207963"/>
            <a:ext cx="4692650" cy="3519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1768EA-29F5-48E8-AFEC-95A9D71E39AE}" type="slidenum">
              <a:rPr lang="en-CA" smtClean="0"/>
              <a:pPr/>
              <a:t>1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692662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MBRA is about using models for performing risk assessment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1768EA-29F5-48E8-AFEC-95A9D71E39AE}" type="slidenum">
              <a:rPr lang="en-CA" smtClean="0"/>
              <a:pPr/>
              <a:t>31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72953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1768EA-29F5-48E8-AFEC-95A9D71E39AE}" type="slidenum">
              <a:rPr lang="en-CA" smtClean="0"/>
              <a:pPr/>
              <a:t>8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85058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is important, because this allows mapping the findings</a:t>
            </a:r>
            <a:r>
              <a:rPr lang="en-US" baseline="0" dirty="0"/>
              <a:t> of static code analysis tools (or even intrusion detection systems) to the risks identified at the business level. This is the key to the top-down bottom-up risk assessment approach.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E6550B-0F95-4C28-984C-43606C4F6D0A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97901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More complex claims involve multiple vulnerabilities per attack, and multiple attacks per risk, causing the same damage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1768EA-29F5-48E8-AFEC-95A9D71E39AE}" type="slidenum">
              <a:rPr lang="en-CA" smtClean="0"/>
              <a:pPr/>
              <a:t>15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927123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1768EA-29F5-48E8-AFEC-95A9D71E39AE}" type="slidenum">
              <a:rPr lang="en-CA" smtClean="0"/>
              <a:pPr/>
              <a:t>17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545814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1768EA-29F5-48E8-AFEC-95A9D71E39AE}" type="slidenum">
              <a:rPr lang="en-CA" smtClean="0"/>
              <a:pPr/>
              <a:t>18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942835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1768EA-29F5-48E8-AFEC-95A9D71E39AE}" type="slidenum">
              <a:rPr lang="en-CA" smtClean="0"/>
              <a:pPr/>
              <a:t>19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546640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is important, because this allows mapping the findings</a:t>
            </a:r>
            <a:r>
              <a:rPr lang="en-US" baseline="0" dirty="0"/>
              <a:t> of static code analysis tools (or even intrusion detection systems) to the risks identified at the business level. This is the key to the top-down bottom-up risk assessment approach.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E6550B-0F95-4C28-984C-43606C4F6D0A}" type="slidenum">
              <a:rPr lang="en-CA" smtClean="0"/>
              <a:t>28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913150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MBRA is about using models for performing risk assessment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1768EA-29F5-48E8-AFEC-95A9D71E39AE}" type="slidenum">
              <a:rPr lang="en-CA" smtClean="0"/>
              <a:pPr/>
              <a:t>30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63792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>
          <a:gsLst>
            <a:gs pos="66000">
              <a:srgbClr val="D6D6D6">
                <a:lumMod val="79000"/>
                <a:lumOff val="21000"/>
              </a:srgbClr>
            </a:gs>
            <a:gs pos="100000">
              <a:srgbClr val="E2E2E2"/>
            </a:gs>
            <a:gs pos="38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4557712" y="1373353"/>
            <a:ext cx="39846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sz="1400" dirty="0"/>
              <a:t>Prioritize, Measure and Quantify Cyber Security Risk</a:t>
            </a:r>
            <a:endParaRPr lang="en-US" sz="1400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75" y="744240"/>
            <a:ext cx="2582712" cy="93689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="" xmlns:a16="http://schemas.microsoft.com/office/drawing/2014/main" id="{031F2134-969D-4EFA-801A-44690C568A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75" y="2323211"/>
            <a:ext cx="7772400" cy="1362075"/>
          </a:xfrm>
          <a:prstGeom prst="rect">
            <a:avLst/>
          </a:prstGeom>
        </p:spPr>
        <p:txBody>
          <a:bodyPr anchor="t"/>
          <a:lstStyle>
            <a:lvl1pPr algn="ctr">
              <a:defRPr sz="3600" b="1" cap="all">
                <a:solidFill>
                  <a:srgbClr val="003A70"/>
                </a:solidFill>
              </a:defRPr>
            </a:lvl1pPr>
          </a:lstStyle>
          <a:p>
            <a:r>
              <a:rPr lang="en-US" dirty="0"/>
              <a:t>Click to Add Training Title 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="" xmlns:a16="http://schemas.microsoft.com/office/drawing/2014/main" id="{4193BE57-AF4B-4153-AB37-A0F0DE1AD4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85407" y="3860163"/>
            <a:ext cx="5392737" cy="40230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1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Organization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95BF697C-0195-4DC5-B930-2DE33DC6DE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16" y="4437345"/>
            <a:ext cx="7205991" cy="1856232"/>
          </a:xfrm>
          <a:prstGeom prst="rect">
            <a:avLst/>
          </a:prstGeom>
          <a:effectLst>
            <a:softEdge rad="215900"/>
          </a:effectLst>
        </p:spPr>
      </p:pic>
    </p:spTree>
    <p:extLst>
      <p:ext uri="{BB962C8B-B14F-4D97-AF65-F5344CB8AC3E}">
        <p14:creationId xmlns:p14="http://schemas.microsoft.com/office/powerpoint/2010/main" val="7577587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847725"/>
            <a:ext cx="860552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3400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2800" i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971600" y="6356350"/>
            <a:ext cx="1619200" cy="365125"/>
          </a:xfrm>
        </p:spPr>
        <p:txBody>
          <a:bodyPr/>
          <a:lstStyle/>
          <a:p>
            <a:fld id="{AF79E289-F39D-7A41-9213-22D7C47917DA}" type="datetime1">
              <a:rPr lang="en-CA" smtClean="0"/>
              <a:t>2022-09-13</a:t>
            </a:fld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356350"/>
            <a:ext cx="1475184" cy="365125"/>
          </a:xfrm>
        </p:spPr>
        <p:txBody>
          <a:bodyPr/>
          <a:lstStyle/>
          <a:p>
            <a:fld id="{2225A2EF-0142-4BB4-AD4A-426567DB134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8"/>
          <p:cNvSpPr>
            <a:spLocks noGrp="1"/>
          </p:cNvSpPr>
          <p:nvPr>
            <p:ph type="ftr" sz="quarter" idx="12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(c) KDM Analytics Inc.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4128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599579C-B8DF-47D9-9017-70D1A1DFD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5126"/>
            <a:ext cx="8247888" cy="89065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7B385C2-8C13-4F16-AD9D-B5A17AC7C9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FA93B37-7273-E948-B494-3A5FD666CD07}" type="datetime1">
              <a:rPr lang="en-CA" smtClean="0"/>
              <a:t>2022-09-13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898ECCFC-E01C-4C33-AC25-544FCADFA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6584" y="6356351"/>
            <a:ext cx="3728466" cy="388243"/>
          </a:xfrm>
          <a:prstGeom prst="rect">
            <a:avLst/>
          </a:prstGeom>
        </p:spPr>
        <p:txBody>
          <a:bodyPr/>
          <a:lstStyle/>
          <a:p>
            <a:r>
              <a:rPr lang="en-CA"/>
              <a:t>(c) KDM Analytics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F290E3E-A842-40BE-8E20-C9A036B06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B22D5-139D-4A45-9DFD-EEF5DB70D3DF}" type="slidenum">
              <a:rPr lang="en-CA" smtClean="0"/>
              <a:t>‹#›</a:t>
            </a:fld>
            <a:endParaRPr lang="en-CA"/>
          </a:p>
        </p:txBody>
      </p:sp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8FFC53D0-0E87-4000-94D6-4ACD14F1C585}"/>
              </a:ext>
            </a:extLst>
          </p:cNvPr>
          <p:cNvCxnSpPr>
            <a:cxnSpLocks/>
          </p:cNvCxnSpPr>
          <p:nvPr userDrawn="1"/>
        </p:nvCxnSpPr>
        <p:spPr>
          <a:xfrm>
            <a:off x="457200" y="1341121"/>
            <a:ext cx="8247888" cy="0"/>
          </a:xfrm>
          <a:prstGeom prst="line">
            <a:avLst/>
          </a:prstGeom>
          <a:ln w="12700">
            <a:solidFill>
              <a:srgbClr val="E12726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1681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>
          <a:gsLst>
            <a:gs pos="66000">
              <a:srgbClr val="D6D6D6">
                <a:lumMod val="79000"/>
                <a:lumOff val="21000"/>
              </a:srgbClr>
            </a:gs>
            <a:gs pos="100000">
              <a:srgbClr val="E2E2E2"/>
            </a:gs>
            <a:gs pos="38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16429" y="1195055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00" b="1" cap="all">
                <a:solidFill>
                  <a:srgbClr val="003A70"/>
                </a:solidFill>
              </a:defRPr>
            </a:lvl1pPr>
          </a:lstStyle>
          <a:p>
            <a:r>
              <a:rPr lang="en-US" dirty="0"/>
              <a:t>Click to edit Master Section Header 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44" y="219456"/>
            <a:ext cx="1316736" cy="4760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39BDE9F-C807-4BB9-9306-AD956EE380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" y="4005072"/>
            <a:ext cx="7205991" cy="1856232"/>
          </a:xfrm>
          <a:prstGeom prst="rect">
            <a:avLst/>
          </a:prstGeom>
          <a:effectLst>
            <a:softEdge rad="215900"/>
          </a:effectLst>
        </p:spPr>
      </p:pic>
    </p:spTree>
    <p:extLst>
      <p:ext uri="{BB962C8B-B14F-4D97-AF65-F5344CB8AC3E}">
        <p14:creationId xmlns:p14="http://schemas.microsoft.com/office/powerpoint/2010/main" val="314085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47725"/>
            <a:ext cx="8743384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04056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3A7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393192" y="1171574"/>
            <a:ext cx="8353623" cy="4992624"/>
          </a:xfrm>
          <a:prstGeom prst="rect">
            <a:avLst/>
          </a:prstGeom>
        </p:spPr>
        <p:txBody>
          <a:bodyPr/>
          <a:lstStyle>
            <a:lvl2pPr marL="742950" indent="-28575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q"/>
              <a:defRPr/>
            </a:lvl3pPr>
            <a:lvl4pPr marL="1600200" indent="-228600">
              <a:buFont typeface="Wingdings" panose="05000000000000000000" pitchFamily="2" charset="2"/>
              <a:buChar char="Ø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95536" y="6172200"/>
            <a:ext cx="8510339" cy="0"/>
          </a:xfrm>
          <a:prstGeom prst="line">
            <a:avLst/>
          </a:prstGeom>
          <a:ln w="76200">
            <a:solidFill>
              <a:srgbClr val="D1D2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60" y="214674"/>
            <a:ext cx="1316736" cy="476051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D98A1DA5-C464-4B59-8007-1E53215D36A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457EAA2-44EB-1E4C-9F0D-B379BF70C5B2}" type="datetime1">
              <a:rPr lang="en-US" smtClean="0"/>
              <a:pPr/>
              <a:t>9/13/22</a:t>
            </a:fld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38D8DAD7-52C8-40A0-95F1-D408F113833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0AD658C-420F-44E4-BE39-3F462A0315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944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0405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3A7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8019" y="1171576"/>
            <a:ext cx="4038600" cy="4992624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253" y="1171576"/>
            <a:ext cx="4038600" cy="4992624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847725"/>
            <a:ext cx="860552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47725"/>
            <a:ext cx="8743384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167A375-0DF9-4902-9459-B3DED88FBB4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60" y="214674"/>
            <a:ext cx="1316736" cy="47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21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0405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3A7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8019" y="1171575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8019" y="1811337"/>
            <a:ext cx="4040188" cy="431482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4078" y="1171575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4078" y="1811337"/>
            <a:ext cx="4041775" cy="431482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847725"/>
            <a:ext cx="860552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47725"/>
            <a:ext cx="8743384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438D625C-F7E3-4922-AF14-51F5956516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60" y="214674"/>
            <a:ext cx="1316736" cy="47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098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298DA50-AF4A-4E81-8256-14B4A620DD8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47725"/>
            <a:ext cx="8743384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>
            <a:extLst>
              <a:ext uri="{FF2B5EF4-FFF2-40B4-BE49-F238E27FC236}">
                <a16:creationId xmlns="" xmlns:a16="http://schemas.microsoft.com/office/drawing/2014/main" id="{E654C303-9BCE-4D3F-98F6-0AF1275FF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0405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3A7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62E45B1-C62B-4F11-99B8-A5169AE6FB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60" y="214674"/>
            <a:ext cx="1316736" cy="47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440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496" y="1171575"/>
            <a:ext cx="3008313" cy="692716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03A7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71575"/>
            <a:ext cx="5111750" cy="49545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496" y="1864291"/>
            <a:ext cx="3008313" cy="42618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83B0FD9-1773-4B35-B81D-00F0F794A15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47725"/>
            <a:ext cx="8743384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>
            <a:extLst>
              <a:ext uri="{FF2B5EF4-FFF2-40B4-BE49-F238E27FC236}">
                <a16:creationId xmlns="" xmlns:a16="http://schemas.microsoft.com/office/drawing/2014/main" id="{CC275990-31DB-4007-951A-BDC71979283B}"/>
              </a:ext>
            </a:extLst>
          </p:cNvPr>
          <p:cNvSpPr txBox="1">
            <a:spLocks/>
          </p:cNvSpPr>
          <p:nvPr userDrawn="1"/>
        </p:nvSpPr>
        <p:spPr>
          <a:xfrm>
            <a:off x="457200" y="188640"/>
            <a:ext cx="822960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i="1" kern="1200">
                <a:solidFill>
                  <a:srgbClr val="003A7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D8D78C01-3BB9-48DD-A11C-B3944DF253B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60" y="214674"/>
            <a:ext cx="1316736" cy="47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601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646" y="4800600"/>
            <a:ext cx="8357616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94648" y="1171574"/>
            <a:ext cx="8357616" cy="3629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3192" y="5367338"/>
            <a:ext cx="8357616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10B7C5E-C54B-472A-B585-CC9AF87943E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47725"/>
            <a:ext cx="8743384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1">
            <a:extLst>
              <a:ext uri="{FF2B5EF4-FFF2-40B4-BE49-F238E27FC236}">
                <a16:creationId xmlns="" xmlns:a16="http://schemas.microsoft.com/office/drawing/2014/main" id="{593B665D-3B5B-4A80-A219-BD922B3A5B4A}"/>
              </a:ext>
            </a:extLst>
          </p:cNvPr>
          <p:cNvSpPr txBox="1">
            <a:spLocks/>
          </p:cNvSpPr>
          <p:nvPr userDrawn="1"/>
        </p:nvSpPr>
        <p:spPr>
          <a:xfrm>
            <a:off x="457200" y="188640"/>
            <a:ext cx="822960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i="1" kern="1200">
                <a:solidFill>
                  <a:srgbClr val="003A7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3EB7F3C2-05EA-4088-B6E7-B917419C67C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60" y="214674"/>
            <a:ext cx="1316736" cy="476051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18C7FC8-8111-4A23-B68F-5B2ACE333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7EAA2-44EB-1E4C-9F0D-B379BF70C5B2}" type="datetime1">
              <a:rPr lang="en-US" smtClean="0"/>
              <a:pPr/>
              <a:t>9/13/22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D214F1F1-5B65-4E42-A2DF-A60A79CEE77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AD658C-420F-44E4-BE39-3F462A0315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395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0405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3A7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7072" y="1170432"/>
            <a:ext cx="8229600" cy="499262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847725"/>
            <a:ext cx="860552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47725"/>
            <a:ext cx="8743384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7100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1600" y="6356350"/>
            <a:ext cx="161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7EAA2-44EB-1E4C-9F0D-B379BF70C5B2}" type="datetime1">
              <a:rPr lang="en-US" smtClean="0"/>
              <a:pPr/>
              <a:t>9/13/22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14751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D658C-420F-44E4-BE39-3F462A0315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Date Placeholder 4"/>
          <p:cNvSpPr txBox="1">
            <a:spLocks/>
          </p:cNvSpPr>
          <p:nvPr/>
        </p:nvSpPr>
        <p:spPr>
          <a:xfrm>
            <a:off x="971600" y="6356350"/>
            <a:ext cx="161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310232-8642-9C4C-B0B9-D2A89323E772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9/13/22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Slide Number Placeholder 5"/>
          <p:cNvSpPr txBox="1">
            <a:spLocks/>
          </p:cNvSpPr>
          <p:nvPr/>
        </p:nvSpPr>
        <p:spPr>
          <a:xfrm>
            <a:off x="6553200" y="6356350"/>
            <a:ext cx="14751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AD658C-420F-44E4-BE39-3F462A0315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Footer Placeholder 8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Copyright KDM Analytics</a:t>
            </a:r>
          </a:p>
        </p:txBody>
      </p:sp>
    </p:spTree>
    <p:extLst>
      <p:ext uri="{BB962C8B-B14F-4D97-AF65-F5344CB8AC3E}">
        <p14:creationId xmlns:p14="http://schemas.microsoft.com/office/powerpoint/2010/main" val="73989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/>
  <p:txStyles>
    <p:titleStyle>
      <a:lvl1pPr algn="r" defTabSz="914400" rtl="0" eaLnBrk="1" latinLnBrk="0" hangingPunct="1">
        <a:spcBef>
          <a:spcPct val="0"/>
        </a:spcBef>
        <a:buNone/>
        <a:defRPr sz="32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24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jpg"/><Relationship Id="rId5" Type="http://schemas.openxmlformats.org/officeDocument/2006/relationships/image" Target="../media/image27.png"/><Relationship Id="rId6" Type="http://schemas.openxmlformats.org/officeDocument/2006/relationships/image" Target="../media/image9.png"/><Relationship Id="rId7" Type="http://schemas.openxmlformats.org/officeDocument/2006/relationships/image" Target="../media/image20.png"/><Relationship Id="rId8" Type="http://schemas.openxmlformats.org/officeDocument/2006/relationships/image" Target="../media/image6.png"/><Relationship Id="rId9" Type="http://schemas.openxmlformats.org/officeDocument/2006/relationships/image" Target="../media/image7.png"/><Relationship Id="rId10" Type="http://schemas.openxmlformats.org/officeDocument/2006/relationships/image" Target="../media/image8.png"/><Relationship Id="rId11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9.png"/><Relationship Id="rId5" Type="http://schemas.openxmlformats.org/officeDocument/2006/relationships/image" Target="../media/image29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0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0.jpg"/></Relationships>
</file>

<file path=ppt/slides/_rels/slide1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9.png"/><Relationship Id="rId12" Type="http://schemas.openxmlformats.org/officeDocument/2006/relationships/image" Target="../media/image40.png"/><Relationship Id="rId13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4.png"/><Relationship Id="rId7" Type="http://schemas.openxmlformats.org/officeDocument/2006/relationships/image" Target="../media/image35.png"/><Relationship Id="rId8" Type="http://schemas.openxmlformats.org/officeDocument/2006/relationships/image" Target="../media/image36.png"/><Relationship Id="rId9" Type="http://schemas.openxmlformats.org/officeDocument/2006/relationships/image" Target="../media/image37.png"/><Relationship Id="rId10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8.png"/><Relationship Id="rId5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2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5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8.png"/><Relationship Id="rId5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8.png"/><Relationship Id="rId5" Type="http://schemas.openxmlformats.org/officeDocument/2006/relationships/image" Target="../media/image42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jpeg"/><Relationship Id="rId3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84D2535-CAE3-42C9-8AC5-EFA0DE16D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574" y="2068608"/>
            <a:ext cx="7772400" cy="616784"/>
          </a:xfrm>
        </p:spPr>
        <p:txBody>
          <a:bodyPr/>
          <a:lstStyle/>
          <a:p>
            <a:r>
              <a:rPr lang="en-US" sz="3200" i="0" smtClean="0"/>
              <a:t>Digital cybersecurity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2297335" y="4003391"/>
            <a:ext cx="45688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Dr. Nikolai Mansourov, CTO KDM Analytics</a:t>
            </a:r>
            <a:endParaRPr lang="en-US" sz="2000" dirty="0"/>
          </a:p>
        </p:txBody>
      </p:sp>
      <p:sp>
        <p:nvSpPr>
          <p:cNvPr id="4" name="Title 1">
            <a:extLst>
              <a:ext uri="{FF2B5EF4-FFF2-40B4-BE49-F238E27FC236}">
                <a16:creationId xmlns="" xmlns:a16="http://schemas.microsoft.com/office/drawing/2014/main" id="{A84D2535-CAE3-42C9-8AC5-EFA0DE16DDC5}"/>
              </a:ext>
            </a:extLst>
          </p:cNvPr>
          <p:cNvSpPr txBox="1">
            <a:spLocks/>
          </p:cNvSpPr>
          <p:nvPr/>
        </p:nvSpPr>
        <p:spPr>
          <a:xfrm>
            <a:off x="695574" y="2919130"/>
            <a:ext cx="7772400" cy="616784"/>
          </a:xfrm>
          <a:prstGeom prst="rect">
            <a:avLst/>
          </a:prstGeom>
        </p:spPr>
        <p:txBody>
          <a:bodyPr anchor="t"/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i="1" kern="1200" cap="all">
                <a:solidFill>
                  <a:srgbClr val="003A7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i="0" dirty="0" smtClean="0"/>
              <a:t>Manual cybersecurity Practices considered harmful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4302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Correlating business impacts and attacks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457EAA2-44EB-1E4C-9F0D-B379BF70C5B2}" type="datetime1">
              <a:rPr lang="en-US" smtClean="0"/>
              <a:pPr/>
              <a:t>9/13/22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0AD658C-420F-44E4-BE39-3F462A031508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557129" y="941614"/>
            <a:ext cx="59935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There is one big problem is that the entire that is at the heart of cybersecurity that is </a:t>
            </a:r>
            <a:r>
              <a:rPr lang="en-US" dirty="0"/>
              <a:t>and also very complex </a:t>
            </a:r>
            <a:r>
              <a:rPr lang="en-US" dirty="0" smtClean="0"/>
              <a:t>and that is currently solved using  manual </a:t>
            </a:r>
            <a:r>
              <a:rPr lang="en-US" dirty="0"/>
              <a:t>and subjective </a:t>
            </a:r>
            <a:r>
              <a:rPr lang="en-US" dirty="0" smtClean="0"/>
              <a:t>practices: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462536" y="2715801"/>
            <a:ext cx="599355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How to systematically correlate</a:t>
            </a:r>
            <a:endParaRPr lang="en-US" dirty="0"/>
          </a:p>
          <a:p>
            <a:pPr marL="285750" indent="-285750">
              <a:buFont typeface="Arial" charset="0"/>
              <a:buChar char="•"/>
            </a:pPr>
            <a:r>
              <a:rPr lang="en-US" b="1" dirty="0" smtClean="0"/>
              <a:t>business impacts</a:t>
            </a:r>
            <a:r>
              <a:rPr lang="en-US" dirty="0" smtClean="0"/>
              <a:t>, </a:t>
            </a:r>
            <a:r>
              <a:rPr lang="en-US" dirty="0"/>
              <a:t>and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the </a:t>
            </a:r>
            <a:r>
              <a:rPr lang="en-US" b="1" dirty="0"/>
              <a:t>attack surface </a:t>
            </a:r>
            <a:r>
              <a:rPr lang="en-US" dirty="0"/>
              <a:t>of the system that we are trying to protect, and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the </a:t>
            </a:r>
            <a:r>
              <a:rPr lang="en-US" dirty="0"/>
              <a:t>capabilities of the attackers, and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the </a:t>
            </a:r>
            <a:r>
              <a:rPr lang="en-US" dirty="0"/>
              <a:t>set of the required </a:t>
            </a:r>
            <a:r>
              <a:rPr lang="en-US" b="1" dirty="0" smtClean="0"/>
              <a:t>controls</a:t>
            </a:r>
            <a:r>
              <a:rPr lang="en-US" dirty="0" smtClean="0"/>
              <a:t> (</a:t>
            </a:r>
            <a:r>
              <a:rPr lang="en-US" dirty="0" err="1" smtClean="0"/>
              <a:t>defence</a:t>
            </a:r>
            <a:r>
              <a:rPr lang="en-US" dirty="0" smtClean="0"/>
              <a:t> </a:t>
            </a:r>
            <a:r>
              <a:rPr lang="en-US" dirty="0"/>
              <a:t>policies, </a:t>
            </a:r>
            <a:r>
              <a:rPr lang="en-US" dirty="0" smtClean="0"/>
              <a:t>procedures, mechanisms and people)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 rot="19865174">
            <a:off x="279722" y="2424521"/>
            <a:ext cx="19999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What situation we </a:t>
            </a:r>
          </a:p>
          <a:p>
            <a:r>
              <a:rPr lang="en-US" b="1" dirty="0" smtClean="0"/>
              <a:t>want to avoid?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 rot="1429898">
            <a:off x="6465312" y="2651303"/>
            <a:ext cx="2504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Where is the backdoor ?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 rot="1336131">
            <a:off x="435110" y="4578124"/>
            <a:ext cx="2468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What attacker can do ?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 rot="20427282">
            <a:off x="5511784" y="4828616"/>
            <a:ext cx="34079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How and where do we mitigate?</a:t>
            </a:r>
            <a:endParaRPr lang="en-US" b="1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763443" y="2947751"/>
            <a:ext cx="662031" cy="2058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1763443" y="4119999"/>
            <a:ext cx="662031" cy="437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6196733" y="2907469"/>
            <a:ext cx="1083705" cy="4095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 flipV="1">
            <a:off x="5910289" y="4727850"/>
            <a:ext cx="277809" cy="4396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3141636" y="5699314"/>
            <a:ext cx="2744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Did we predict all attacks 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342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Manual practices are inadequate and harmful</a:t>
            </a:r>
            <a:endParaRPr lang="en-US" dirty="0"/>
          </a:p>
        </p:txBody>
      </p:sp>
      <p:pic>
        <p:nvPicPr>
          <p:cNvPr id="6" name="Picture 5" descr="Bypass-the-ga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6245" y="1084007"/>
            <a:ext cx="5715000" cy="48036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43252" y="973394"/>
            <a:ext cx="20647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Failing to predict attacks and correlate to </a:t>
            </a:r>
            <a:r>
              <a:rPr lang="en-US" dirty="0" smtClean="0"/>
              <a:t>business impact is </a:t>
            </a:r>
            <a:r>
              <a:rPr lang="en-US" i="1" dirty="0" smtClean="0"/>
              <a:t>inadequate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43252" y="2624078"/>
            <a:ext cx="206477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</a:t>
            </a:r>
            <a:r>
              <a:rPr lang="en-US" dirty="0" smtClean="0"/>
              <a:t>nadequate </a:t>
            </a:r>
            <a:r>
              <a:rPr lang="en-US" dirty="0"/>
              <a:t>defense is </a:t>
            </a:r>
            <a:r>
              <a:rPr lang="en-US" i="1" dirty="0"/>
              <a:t>harmful</a:t>
            </a:r>
            <a:r>
              <a:rPr lang="en-US" dirty="0"/>
              <a:t>: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/>
              <a:t>injury is caused by successful attacks;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/>
              <a:t>budget is </a:t>
            </a:r>
            <a:r>
              <a:rPr lang="en-US" dirty="0" smtClean="0"/>
              <a:t>wasted on defense that does not work  (cost </a:t>
            </a:r>
            <a:r>
              <a:rPr lang="en-US" dirty="0"/>
              <a:t>of defense is $$$,  there are </a:t>
            </a:r>
            <a:r>
              <a:rPr lang="en-US" dirty="0" smtClean="0"/>
              <a:t>still gaps</a:t>
            </a:r>
            <a:r>
              <a:rPr lang="en-US" dirty="0"/>
              <a:t>, while business impact is </a:t>
            </a:r>
            <a:r>
              <a:rPr lang="en-US" dirty="0" smtClean="0"/>
              <a:t>$)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6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wrong with manual practices?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93193" y="1112582"/>
            <a:ext cx="5646099" cy="4992624"/>
          </a:xfrm>
        </p:spPr>
        <p:txBody>
          <a:bodyPr/>
          <a:lstStyle/>
          <a:p>
            <a:r>
              <a:rPr lang="en-US" sz="1800" dirty="0"/>
              <a:t>manual risk assessment </a:t>
            </a:r>
            <a:r>
              <a:rPr lang="en-US" sz="1800" dirty="0" smtClean="0"/>
              <a:t>is </a:t>
            </a:r>
            <a:r>
              <a:rPr lang="en-US" sz="1800" b="1" i="1" u="sng" dirty="0"/>
              <a:t>subjective</a:t>
            </a:r>
            <a:r>
              <a:rPr lang="en-US" sz="1800" dirty="0"/>
              <a:t> and </a:t>
            </a:r>
            <a:r>
              <a:rPr lang="en-US" sz="1800" b="1" i="1" u="sng" dirty="0" smtClean="0"/>
              <a:t>unsystematic</a:t>
            </a:r>
            <a:endParaRPr lang="en-US" sz="1800" b="1" i="1" dirty="0"/>
          </a:p>
          <a:p>
            <a:pPr lvl="1"/>
            <a:r>
              <a:rPr lang="en-US" sz="1400" dirty="0"/>
              <a:t>risk claims are stated subjectively by </a:t>
            </a:r>
            <a:r>
              <a:rPr lang="en-US" sz="1400" dirty="0" smtClean="0"/>
              <a:t>individuals</a:t>
            </a:r>
            <a:endParaRPr lang="en-US" sz="1400" dirty="0"/>
          </a:p>
          <a:p>
            <a:pPr lvl="1"/>
            <a:r>
              <a:rPr lang="en-US" sz="1400" dirty="0"/>
              <a:t>what is an “asset”, “attack”, “vulnerability”, “attacker” is interpreted subjectively by the </a:t>
            </a:r>
            <a:r>
              <a:rPr lang="en-US" sz="1400" dirty="0" smtClean="0"/>
              <a:t>individual</a:t>
            </a:r>
          </a:p>
          <a:p>
            <a:pPr lvl="1"/>
            <a:r>
              <a:rPr lang="en-US" sz="1400" dirty="0"/>
              <a:t>claims are often made is isolation, </a:t>
            </a:r>
            <a:r>
              <a:rPr lang="en-US" sz="1400" u="sng" dirty="0"/>
              <a:t>not systematically derived</a:t>
            </a:r>
            <a:r>
              <a:rPr lang="en-US" sz="1400" dirty="0"/>
              <a:t> from some known and commonly accepted </a:t>
            </a:r>
            <a:r>
              <a:rPr lang="en-US" sz="1400" dirty="0" smtClean="0"/>
              <a:t>facts about the system or about attacks</a:t>
            </a:r>
          </a:p>
          <a:p>
            <a:pPr lvl="1"/>
            <a:r>
              <a:rPr lang="en-US" sz="1400" dirty="0"/>
              <a:t>subjective determination of what are possible attacks, impacts, etc</a:t>
            </a:r>
            <a:r>
              <a:rPr lang="en-US" sz="1400" dirty="0" smtClean="0"/>
              <a:t>.</a:t>
            </a:r>
            <a:endParaRPr lang="en-US" sz="1400" dirty="0"/>
          </a:p>
          <a:p>
            <a:r>
              <a:rPr lang="en-US" sz="1800" dirty="0"/>
              <a:t>claims are often made </a:t>
            </a:r>
            <a:r>
              <a:rPr lang="en-US" sz="1800" b="1" i="1" u="sng" dirty="0"/>
              <a:t>in isolation </a:t>
            </a:r>
            <a:r>
              <a:rPr lang="en-US" sz="1800" b="1" i="1" u="sng" dirty="0" smtClean="0"/>
              <a:t>from </a:t>
            </a:r>
            <a:r>
              <a:rPr lang="en-US" sz="1800" b="1" i="1" u="sng" dirty="0"/>
              <a:t>each other </a:t>
            </a:r>
            <a:r>
              <a:rPr lang="en-US" sz="1800" dirty="0"/>
              <a:t>(risks are not correlated to attacks or countermeasures; vulnerabilities are not correlated to attacks or risks; controls are not correlated to vulnerabilities)</a:t>
            </a:r>
          </a:p>
          <a:p>
            <a:r>
              <a:rPr lang="en-US" sz="1800" dirty="0"/>
              <a:t>there is </a:t>
            </a:r>
            <a:r>
              <a:rPr lang="en-US" sz="1800" b="1" i="1" u="sng" dirty="0"/>
              <a:t>no assurance argument </a:t>
            </a:r>
            <a:r>
              <a:rPr lang="en-US" sz="1800" dirty="0"/>
              <a:t>(how do we know </a:t>
            </a:r>
            <a:r>
              <a:rPr lang="en-US" sz="1800" dirty="0" smtClean="0"/>
              <a:t>that </a:t>
            </a:r>
            <a:r>
              <a:rPr lang="en-US" sz="1800" dirty="0"/>
              <a:t>we’ve identified all risks</a:t>
            </a:r>
            <a:r>
              <a:rPr lang="en-US" sz="1800" dirty="0" smtClean="0"/>
              <a:t>)</a:t>
            </a:r>
          </a:p>
          <a:p>
            <a:r>
              <a:rPr lang="en-US" sz="1800" dirty="0" smtClean="0"/>
              <a:t>The process is </a:t>
            </a:r>
            <a:r>
              <a:rPr lang="en-US" sz="1800" b="1" u="sng" dirty="0" smtClean="0"/>
              <a:t>long and costly</a:t>
            </a:r>
          </a:p>
          <a:p>
            <a:r>
              <a:rPr lang="en-US" sz="1800" dirty="0" smtClean="0"/>
              <a:t>The process is </a:t>
            </a:r>
            <a:r>
              <a:rPr lang="en-US" sz="1800" b="1" i="1" u="sng" dirty="0" smtClean="0"/>
              <a:t>not repeatable</a:t>
            </a:r>
          </a:p>
          <a:p>
            <a:endParaRPr lang="en-US" sz="1800" dirty="0"/>
          </a:p>
          <a:p>
            <a:endParaRPr lang="en-US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457EAA2-44EB-1E4C-9F0D-B379BF70C5B2}" type="datetime1">
              <a:rPr lang="en-US" smtClean="0"/>
              <a:pPr/>
              <a:t>9/14/22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0AD658C-420F-44E4-BE39-3F462A031508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200" y="2741103"/>
            <a:ext cx="2499362" cy="18288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6071" y="4808862"/>
            <a:ext cx="1821659" cy="1137759"/>
          </a:xfrm>
          <a:prstGeom prst="rect">
            <a:avLst/>
          </a:prstGeom>
        </p:spPr>
      </p:pic>
      <p:pic>
        <p:nvPicPr>
          <p:cNvPr id="8" name="Picture 7" descr="Calendar&#10;&#10;Description automatically generated">
            <a:extLst>
              <a:ext uri="{FF2B5EF4-FFF2-40B4-BE49-F238E27FC236}">
                <a16:creationId xmlns="" xmlns:a16="http://schemas.microsoft.com/office/drawing/2014/main" id="{21638D5F-4F0F-FF41-84A1-E072603813B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501" t="33020" r="1662" b="31982"/>
          <a:stretch/>
        </p:blipFill>
        <p:spPr>
          <a:xfrm>
            <a:off x="6355158" y="1108466"/>
            <a:ext cx="2403098" cy="1195511"/>
          </a:xfrm>
          <a:prstGeom prst="rect">
            <a:avLst/>
          </a:prstGeom>
        </p:spPr>
      </p:pic>
      <p:sp>
        <p:nvSpPr>
          <p:cNvPr id="9" name="U-Turn Arrow 8"/>
          <p:cNvSpPr/>
          <p:nvPr/>
        </p:nvSpPr>
        <p:spPr>
          <a:xfrm>
            <a:off x="7093973" y="950354"/>
            <a:ext cx="1150375" cy="553986"/>
          </a:xfrm>
          <a:prstGeom prst="uturnArrow">
            <a:avLst>
              <a:gd name="adj1" fmla="val 0"/>
              <a:gd name="adj2" fmla="val 25000"/>
              <a:gd name="adj3" fmla="val 14351"/>
              <a:gd name="adj4" fmla="val 46412"/>
              <a:gd name="adj5" fmla="val 75000"/>
            </a:avLst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436" y="2376801"/>
            <a:ext cx="979294" cy="48964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254" y="4533545"/>
            <a:ext cx="979294" cy="48964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6424" y="4049542"/>
            <a:ext cx="979294" cy="489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76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automate manual practices 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457EAA2-44EB-1E4C-9F0D-B379BF70C5B2}" type="datetime1">
              <a:rPr lang="en-US" smtClean="0"/>
              <a:pPr/>
              <a:t>9/13/22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0AD658C-420F-44E4-BE39-3F462A031508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57" y="2514390"/>
            <a:ext cx="2555473" cy="17036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37" r="30492" b="9469"/>
          <a:stretch/>
        </p:blipFill>
        <p:spPr>
          <a:xfrm flipH="1">
            <a:off x="5793265" y="1721842"/>
            <a:ext cx="1342102" cy="232246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37" r="30492" b="9469"/>
          <a:stretch/>
        </p:blipFill>
        <p:spPr>
          <a:xfrm flipH="1">
            <a:off x="6776996" y="2254951"/>
            <a:ext cx="1342102" cy="2322461"/>
          </a:xfrm>
          <a:prstGeom prst="rect">
            <a:avLst/>
          </a:prstGeom>
        </p:spPr>
      </p:pic>
      <p:sp>
        <p:nvSpPr>
          <p:cNvPr id="17" name="Right Arrow 16"/>
          <p:cNvSpPr/>
          <p:nvPr/>
        </p:nvSpPr>
        <p:spPr>
          <a:xfrm>
            <a:off x="4350614" y="3416181"/>
            <a:ext cx="546774" cy="4424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070445" y="1516287"/>
            <a:ext cx="3079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urier" charset="0"/>
                <a:ea typeface="Courier" charset="0"/>
                <a:cs typeface="Courier" charset="0"/>
              </a:rPr>
              <a:t>Digital Cybersecurity</a:t>
            </a:r>
            <a:endParaRPr lang="en-US" dirty="0">
              <a:latin typeface="Courier" charset="0"/>
              <a:ea typeface="Courier" charset="0"/>
              <a:cs typeface="Courier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37" r="30492" b="9469"/>
          <a:stretch/>
        </p:blipFill>
        <p:spPr>
          <a:xfrm flipH="1">
            <a:off x="7357333" y="2531346"/>
            <a:ext cx="1342102" cy="232246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37" r="30492" b="9469"/>
          <a:stretch/>
        </p:blipFill>
        <p:spPr>
          <a:xfrm flipH="1">
            <a:off x="7670013" y="3177073"/>
            <a:ext cx="1342102" cy="232246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68" b="8122"/>
          <a:stretch/>
        </p:blipFill>
        <p:spPr>
          <a:xfrm>
            <a:off x="5258798" y="2858661"/>
            <a:ext cx="2456060" cy="271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40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Top-down vs bottom-up cybersecurity</a:t>
            </a:r>
            <a:endParaRPr lang="en-US" dirty="0"/>
          </a:p>
        </p:txBody>
      </p:sp>
      <p:sp>
        <p:nvSpPr>
          <p:cNvPr id="50" name="Isosceles Triangle 3"/>
          <p:cNvSpPr/>
          <p:nvPr/>
        </p:nvSpPr>
        <p:spPr>
          <a:xfrm>
            <a:off x="1492362" y="2143689"/>
            <a:ext cx="4780834" cy="2783270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51" name="Straight Connector 50"/>
          <p:cNvCxnSpPr/>
          <p:nvPr/>
        </p:nvCxnSpPr>
        <p:spPr>
          <a:xfrm>
            <a:off x="3351061" y="2809454"/>
            <a:ext cx="1081930" cy="1191"/>
          </a:xfrm>
          <a:prstGeom prst="line">
            <a:avLst/>
          </a:prstGeom>
          <a:ln w="60325" cap="sq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2810096" y="3372315"/>
            <a:ext cx="2103752" cy="1191"/>
          </a:xfrm>
          <a:prstGeom prst="line">
            <a:avLst/>
          </a:prstGeom>
          <a:ln w="603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2329239" y="3911008"/>
            <a:ext cx="3065467" cy="1191"/>
          </a:xfrm>
          <a:prstGeom prst="line">
            <a:avLst/>
          </a:prstGeom>
          <a:ln w="603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1889994" y="4456565"/>
            <a:ext cx="3976322" cy="1191"/>
          </a:xfrm>
          <a:prstGeom prst="line">
            <a:avLst/>
          </a:prstGeom>
          <a:ln w="60325" cap="sq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3513526" y="2382292"/>
            <a:ext cx="82907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Business </a:t>
            </a:r>
          </a:p>
          <a:p>
            <a:r>
              <a:rPr lang="en-US" sz="1350" dirty="0">
                <a:solidFill>
                  <a:schemeClr val="bg1"/>
                </a:solidFill>
              </a:rPr>
              <a:t>process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187665" y="2960338"/>
            <a:ext cx="131394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System function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2906822" y="3476410"/>
            <a:ext cx="185980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Architecture </a:t>
            </a:r>
            <a:r>
              <a:rPr lang="en-US" sz="1350">
                <a:solidFill>
                  <a:schemeClr val="bg1"/>
                </a:solidFill>
              </a:rPr>
              <a:t>and design</a:t>
            </a:r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810095" y="4043891"/>
            <a:ext cx="208723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Code control and data flow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187665" y="4554774"/>
            <a:ext cx="113871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Network flow</a:t>
            </a:r>
          </a:p>
        </p:txBody>
      </p:sp>
      <p:sp>
        <p:nvSpPr>
          <p:cNvPr id="61" name="Left Arrow 60"/>
          <p:cNvSpPr/>
          <p:nvPr/>
        </p:nvSpPr>
        <p:spPr>
          <a:xfrm>
            <a:off x="4130801" y="1948335"/>
            <a:ext cx="1411263" cy="217777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2" name="TextBox 61"/>
          <p:cNvSpPr txBox="1"/>
          <p:nvPr/>
        </p:nvSpPr>
        <p:spPr>
          <a:xfrm>
            <a:off x="3418864" y="1691725"/>
            <a:ext cx="90916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Enterprise</a:t>
            </a:r>
          </a:p>
        </p:txBody>
      </p:sp>
      <p:sp>
        <p:nvSpPr>
          <p:cNvPr id="297" name="TextBox 296"/>
          <p:cNvSpPr txBox="1"/>
          <p:nvPr/>
        </p:nvSpPr>
        <p:spPr>
          <a:xfrm>
            <a:off x="5587151" y="1719063"/>
            <a:ext cx="118340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Identified Risk</a:t>
            </a:r>
          </a:p>
        </p:txBody>
      </p:sp>
      <p:cxnSp>
        <p:nvCxnSpPr>
          <p:cNvPr id="298" name="Straight Connector 297"/>
          <p:cNvCxnSpPr/>
          <p:nvPr/>
        </p:nvCxnSpPr>
        <p:spPr>
          <a:xfrm>
            <a:off x="5722401" y="2208416"/>
            <a:ext cx="231778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9" name="Straight Connector 298"/>
          <p:cNvCxnSpPr/>
          <p:nvPr/>
        </p:nvCxnSpPr>
        <p:spPr>
          <a:xfrm rot="5400000" flipH="1" flipV="1">
            <a:off x="5893479" y="2148313"/>
            <a:ext cx="120208" cy="1191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00" name="Group 51"/>
          <p:cNvGrpSpPr/>
          <p:nvPr/>
        </p:nvGrpSpPr>
        <p:grpSpPr>
          <a:xfrm>
            <a:off x="5463473" y="2217067"/>
            <a:ext cx="517847" cy="256247"/>
            <a:chOff x="5979892" y="2243082"/>
            <a:chExt cx="690462" cy="341662"/>
          </a:xfrm>
        </p:grpSpPr>
        <p:cxnSp>
          <p:nvCxnSpPr>
            <p:cNvPr id="301" name="Straight Connector 300"/>
            <p:cNvCxnSpPr/>
            <p:nvPr/>
          </p:nvCxnSpPr>
          <p:spPr>
            <a:xfrm>
              <a:off x="5979892" y="2402565"/>
              <a:ext cx="690462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 flipH="1" flipV="1">
              <a:off x="6220326" y="2322427"/>
              <a:ext cx="160277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Straight Connector 302"/>
            <p:cNvCxnSpPr/>
            <p:nvPr/>
          </p:nvCxnSpPr>
          <p:spPr>
            <a:xfrm rot="5400000" flipH="1" flipV="1">
              <a:off x="5937538" y="2494908"/>
              <a:ext cx="160277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Straight Connector 303"/>
            <p:cNvCxnSpPr/>
            <p:nvPr/>
          </p:nvCxnSpPr>
          <p:spPr>
            <a:xfrm rot="5400000" flipH="1" flipV="1">
              <a:off x="6089938" y="2499360"/>
              <a:ext cx="160277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Straight Connector 304"/>
            <p:cNvCxnSpPr/>
            <p:nvPr/>
          </p:nvCxnSpPr>
          <p:spPr>
            <a:xfrm rot="5400000" flipH="1" flipV="1">
              <a:off x="6242338" y="2503812"/>
              <a:ext cx="160277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Straight Connector 305"/>
            <p:cNvCxnSpPr/>
            <p:nvPr/>
          </p:nvCxnSpPr>
          <p:spPr>
            <a:xfrm rot="5400000" flipH="1" flipV="1">
              <a:off x="6394738" y="2495935"/>
              <a:ext cx="160277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5400000" flipH="1" flipV="1">
              <a:off x="6547138" y="2488058"/>
              <a:ext cx="160277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08" name="Straight Connector 307"/>
          <p:cNvCxnSpPr/>
          <p:nvPr/>
        </p:nvCxnSpPr>
        <p:spPr>
          <a:xfrm>
            <a:off x="6009063" y="2338607"/>
            <a:ext cx="517847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9" name="Straight Connector 308"/>
          <p:cNvCxnSpPr/>
          <p:nvPr/>
        </p:nvCxnSpPr>
        <p:spPr>
          <a:xfrm rot="5400000" flipH="1" flipV="1">
            <a:off x="6189389" y="2268978"/>
            <a:ext cx="120208" cy="1191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0" name="Straight Connector 309"/>
          <p:cNvCxnSpPr/>
          <p:nvPr/>
        </p:nvCxnSpPr>
        <p:spPr>
          <a:xfrm rot="5400000" flipH="1" flipV="1">
            <a:off x="5977298" y="2407864"/>
            <a:ext cx="120208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1" name="Straight Connector 310"/>
          <p:cNvCxnSpPr/>
          <p:nvPr/>
        </p:nvCxnSpPr>
        <p:spPr>
          <a:xfrm rot="5400000" flipH="1" flipV="1">
            <a:off x="6091598" y="2411203"/>
            <a:ext cx="120208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2" name="Straight Connector 311"/>
          <p:cNvCxnSpPr/>
          <p:nvPr/>
        </p:nvCxnSpPr>
        <p:spPr>
          <a:xfrm rot="5400000" flipH="1" flipV="1">
            <a:off x="6196373" y="2409779"/>
            <a:ext cx="120208" cy="1191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3" name="Straight Connector 312"/>
          <p:cNvCxnSpPr/>
          <p:nvPr/>
        </p:nvCxnSpPr>
        <p:spPr>
          <a:xfrm rot="5400000" flipH="1" flipV="1">
            <a:off x="6320198" y="2408634"/>
            <a:ext cx="120208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4" name="Straight Connector 313"/>
          <p:cNvCxnSpPr/>
          <p:nvPr/>
        </p:nvCxnSpPr>
        <p:spPr>
          <a:xfrm rot="5400000" flipH="1" flipV="1">
            <a:off x="6434498" y="2402726"/>
            <a:ext cx="120208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5" name="Straight Connector 314"/>
          <p:cNvCxnSpPr/>
          <p:nvPr/>
        </p:nvCxnSpPr>
        <p:spPr>
          <a:xfrm>
            <a:off x="6295736" y="2836196"/>
            <a:ext cx="517847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6" name="Straight Connector 315"/>
          <p:cNvCxnSpPr/>
          <p:nvPr/>
        </p:nvCxnSpPr>
        <p:spPr>
          <a:xfrm rot="5400000" flipH="1" flipV="1">
            <a:off x="6448320" y="2766845"/>
            <a:ext cx="120208" cy="1191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7" name="Group 54"/>
          <p:cNvGrpSpPr/>
          <p:nvPr/>
        </p:nvGrpSpPr>
        <p:grpSpPr>
          <a:xfrm>
            <a:off x="6036809" y="2844847"/>
            <a:ext cx="517847" cy="256247"/>
            <a:chOff x="5979892" y="2243082"/>
            <a:chExt cx="690462" cy="341662"/>
          </a:xfrm>
        </p:grpSpPr>
        <p:cxnSp>
          <p:nvCxnSpPr>
            <p:cNvPr id="318" name="Straight Connector 317"/>
            <p:cNvCxnSpPr/>
            <p:nvPr/>
          </p:nvCxnSpPr>
          <p:spPr>
            <a:xfrm>
              <a:off x="5979892" y="2402565"/>
              <a:ext cx="690462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Straight Connector 318"/>
            <p:cNvCxnSpPr/>
            <p:nvPr/>
          </p:nvCxnSpPr>
          <p:spPr>
            <a:xfrm rot="5400000" flipH="1" flipV="1">
              <a:off x="6220326" y="2322427"/>
              <a:ext cx="160277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Straight Connector 319"/>
            <p:cNvCxnSpPr/>
            <p:nvPr/>
          </p:nvCxnSpPr>
          <p:spPr>
            <a:xfrm rot="5400000" flipH="1" flipV="1">
              <a:off x="5937538" y="2494908"/>
              <a:ext cx="160277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Straight Connector 320"/>
            <p:cNvCxnSpPr/>
            <p:nvPr/>
          </p:nvCxnSpPr>
          <p:spPr>
            <a:xfrm rot="5400000" flipH="1" flipV="1">
              <a:off x="6089938" y="2499360"/>
              <a:ext cx="160277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2" name="Straight Connector 321"/>
            <p:cNvCxnSpPr/>
            <p:nvPr/>
          </p:nvCxnSpPr>
          <p:spPr>
            <a:xfrm rot="5400000" flipH="1" flipV="1">
              <a:off x="6242338" y="2503812"/>
              <a:ext cx="160277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3" name="Straight Connector 322"/>
            <p:cNvCxnSpPr/>
            <p:nvPr/>
          </p:nvCxnSpPr>
          <p:spPr>
            <a:xfrm rot="5400000" flipH="1" flipV="1">
              <a:off x="6394738" y="2495935"/>
              <a:ext cx="160277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Straight Connector 323"/>
            <p:cNvCxnSpPr/>
            <p:nvPr/>
          </p:nvCxnSpPr>
          <p:spPr>
            <a:xfrm rot="5400000" flipH="1" flipV="1">
              <a:off x="6547138" y="2488058"/>
              <a:ext cx="160277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5" name="Straight Connector 324"/>
          <p:cNvCxnSpPr/>
          <p:nvPr/>
        </p:nvCxnSpPr>
        <p:spPr>
          <a:xfrm>
            <a:off x="6582399" y="2966386"/>
            <a:ext cx="517847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6" name="Straight Connector 325"/>
          <p:cNvCxnSpPr/>
          <p:nvPr/>
        </p:nvCxnSpPr>
        <p:spPr>
          <a:xfrm rot="5400000" flipH="1" flipV="1">
            <a:off x="6762725" y="2906282"/>
            <a:ext cx="120208" cy="1191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7" name="Straight Connector 326"/>
          <p:cNvCxnSpPr/>
          <p:nvPr/>
        </p:nvCxnSpPr>
        <p:spPr>
          <a:xfrm rot="5400000" flipH="1" flipV="1">
            <a:off x="6550634" y="3035643"/>
            <a:ext cx="120208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8" name="Straight Connector 327"/>
          <p:cNvCxnSpPr/>
          <p:nvPr/>
        </p:nvCxnSpPr>
        <p:spPr>
          <a:xfrm rot="5400000" flipH="1" flipV="1">
            <a:off x="6664934" y="3038982"/>
            <a:ext cx="120208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9" name="Straight Connector 328"/>
          <p:cNvCxnSpPr/>
          <p:nvPr/>
        </p:nvCxnSpPr>
        <p:spPr>
          <a:xfrm rot="5400000" flipH="1" flipV="1">
            <a:off x="6774471" y="3032796"/>
            <a:ext cx="120208" cy="1191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0" name="Straight Connector 329"/>
          <p:cNvCxnSpPr/>
          <p:nvPr/>
        </p:nvCxnSpPr>
        <p:spPr>
          <a:xfrm rot="5400000" flipH="1" flipV="1">
            <a:off x="6893534" y="3036413"/>
            <a:ext cx="120208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1" name="Straight Connector 330"/>
          <p:cNvCxnSpPr/>
          <p:nvPr/>
        </p:nvCxnSpPr>
        <p:spPr>
          <a:xfrm rot="5400000" flipH="1" flipV="1">
            <a:off x="7007834" y="3030506"/>
            <a:ext cx="120208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2" name="Straight Connector 331"/>
          <p:cNvCxnSpPr/>
          <p:nvPr/>
        </p:nvCxnSpPr>
        <p:spPr>
          <a:xfrm>
            <a:off x="6734881" y="3438636"/>
            <a:ext cx="517847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3" name="Straight Connector 332"/>
          <p:cNvCxnSpPr/>
          <p:nvPr/>
        </p:nvCxnSpPr>
        <p:spPr>
          <a:xfrm rot="5400000" flipH="1" flipV="1">
            <a:off x="6915485" y="3378533"/>
            <a:ext cx="120208" cy="1191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34" name="Group 72"/>
          <p:cNvGrpSpPr/>
          <p:nvPr/>
        </p:nvGrpSpPr>
        <p:grpSpPr>
          <a:xfrm>
            <a:off x="6485202" y="3447287"/>
            <a:ext cx="517847" cy="256247"/>
            <a:chOff x="5979892" y="2243082"/>
            <a:chExt cx="690462" cy="341662"/>
          </a:xfrm>
        </p:grpSpPr>
        <p:cxnSp>
          <p:nvCxnSpPr>
            <p:cNvPr id="335" name="Straight Connector 334"/>
            <p:cNvCxnSpPr/>
            <p:nvPr/>
          </p:nvCxnSpPr>
          <p:spPr>
            <a:xfrm>
              <a:off x="5979892" y="2402565"/>
              <a:ext cx="690462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6" name="Straight Connector 335"/>
            <p:cNvCxnSpPr/>
            <p:nvPr/>
          </p:nvCxnSpPr>
          <p:spPr>
            <a:xfrm rot="5400000" flipH="1" flipV="1">
              <a:off x="6220326" y="2322427"/>
              <a:ext cx="160277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7" name="Straight Connector 336"/>
            <p:cNvCxnSpPr/>
            <p:nvPr/>
          </p:nvCxnSpPr>
          <p:spPr>
            <a:xfrm rot="5400000" flipH="1" flipV="1">
              <a:off x="5937538" y="2494908"/>
              <a:ext cx="160277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Straight Connector 337"/>
            <p:cNvCxnSpPr/>
            <p:nvPr/>
          </p:nvCxnSpPr>
          <p:spPr>
            <a:xfrm rot="5400000" flipH="1" flipV="1">
              <a:off x="6089938" y="2499360"/>
              <a:ext cx="160277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9" name="Straight Connector 338"/>
            <p:cNvCxnSpPr/>
            <p:nvPr/>
          </p:nvCxnSpPr>
          <p:spPr>
            <a:xfrm rot="5400000" flipH="1" flipV="1">
              <a:off x="6242338" y="2503812"/>
              <a:ext cx="160277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0" name="Straight Connector 339"/>
            <p:cNvCxnSpPr/>
            <p:nvPr/>
          </p:nvCxnSpPr>
          <p:spPr>
            <a:xfrm rot="5400000" flipH="1" flipV="1">
              <a:off x="6394738" y="2495935"/>
              <a:ext cx="160277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1" name="Straight Connector 340"/>
            <p:cNvCxnSpPr/>
            <p:nvPr/>
          </p:nvCxnSpPr>
          <p:spPr>
            <a:xfrm rot="5400000" flipH="1" flipV="1">
              <a:off x="6547138" y="2488058"/>
              <a:ext cx="160277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2" name="Straight Connector 341"/>
          <p:cNvCxnSpPr/>
          <p:nvPr/>
        </p:nvCxnSpPr>
        <p:spPr>
          <a:xfrm>
            <a:off x="7021544" y="3568826"/>
            <a:ext cx="517847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3" name="Straight Connector 342"/>
          <p:cNvCxnSpPr/>
          <p:nvPr/>
        </p:nvCxnSpPr>
        <p:spPr>
          <a:xfrm rot="5400000" flipH="1" flipV="1">
            <a:off x="7201870" y="3508723"/>
            <a:ext cx="120208" cy="1191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4" name="Straight Connector 343"/>
          <p:cNvCxnSpPr/>
          <p:nvPr/>
        </p:nvCxnSpPr>
        <p:spPr>
          <a:xfrm rot="5400000" flipH="1" flipV="1">
            <a:off x="6989779" y="3638084"/>
            <a:ext cx="120208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5" name="Straight Connector 344"/>
          <p:cNvCxnSpPr/>
          <p:nvPr/>
        </p:nvCxnSpPr>
        <p:spPr>
          <a:xfrm rot="5400000" flipH="1" flipV="1">
            <a:off x="7104079" y="3641423"/>
            <a:ext cx="120208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6" name="Straight Connector 345"/>
          <p:cNvCxnSpPr/>
          <p:nvPr/>
        </p:nvCxnSpPr>
        <p:spPr>
          <a:xfrm rot="5400000" flipH="1" flipV="1">
            <a:off x="7204092" y="3635237"/>
            <a:ext cx="120208" cy="1191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7" name="Straight Connector 346"/>
          <p:cNvCxnSpPr/>
          <p:nvPr/>
        </p:nvCxnSpPr>
        <p:spPr>
          <a:xfrm rot="5400000" flipH="1" flipV="1">
            <a:off x="7332679" y="3638854"/>
            <a:ext cx="120208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8" name="Straight Connector 347"/>
          <p:cNvCxnSpPr/>
          <p:nvPr/>
        </p:nvCxnSpPr>
        <p:spPr>
          <a:xfrm rot="5400000" flipH="1" flipV="1">
            <a:off x="7446979" y="3632946"/>
            <a:ext cx="120208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9" name="Straight Connector 348"/>
          <p:cNvCxnSpPr/>
          <p:nvPr/>
        </p:nvCxnSpPr>
        <p:spPr>
          <a:xfrm>
            <a:off x="6924550" y="3992109"/>
            <a:ext cx="517847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0" name="Straight Connector 349"/>
          <p:cNvCxnSpPr/>
          <p:nvPr/>
        </p:nvCxnSpPr>
        <p:spPr>
          <a:xfrm rot="5400000" flipH="1" flipV="1">
            <a:off x="7087120" y="3896946"/>
            <a:ext cx="191520" cy="1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51" name="Group 90"/>
          <p:cNvGrpSpPr/>
          <p:nvPr/>
        </p:nvGrpSpPr>
        <p:grpSpPr>
          <a:xfrm>
            <a:off x="6656376" y="4000760"/>
            <a:ext cx="517847" cy="256247"/>
            <a:chOff x="5979892" y="2243082"/>
            <a:chExt cx="690462" cy="341662"/>
          </a:xfrm>
        </p:grpSpPr>
        <p:cxnSp>
          <p:nvCxnSpPr>
            <p:cNvPr id="352" name="Straight Connector 351"/>
            <p:cNvCxnSpPr/>
            <p:nvPr/>
          </p:nvCxnSpPr>
          <p:spPr>
            <a:xfrm>
              <a:off x="5979892" y="2402565"/>
              <a:ext cx="690462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" name="Straight Connector 352"/>
            <p:cNvCxnSpPr/>
            <p:nvPr/>
          </p:nvCxnSpPr>
          <p:spPr>
            <a:xfrm rot="5400000" flipH="1" flipV="1">
              <a:off x="6220326" y="2322427"/>
              <a:ext cx="160277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" name="Straight Connector 353"/>
            <p:cNvCxnSpPr/>
            <p:nvPr/>
          </p:nvCxnSpPr>
          <p:spPr>
            <a:xfrm rot="5400000" flipH="1" flipV="1">
              <a:off x="5937538" y="2494908"/>
              <a:ext cx="160277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5" name="Straight Connector 354"/>
            <p:cNvCxnSpPr/>
            <p:nvPr/>
          </p:nvCxnSpPr>
          <p:spPr>
            <a:xfrm rot="5400000" flipH="1" flipV="1">
              <a:off x="6089938" y="2499360"/>
              <a:ext cx="160277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6" name="Straight Connector 355"/>
            <p:cNvCxnSpPr/>
            <p:nvPr/>
          </p:nvCxnSpPr>
          <p:spPr>
            <a:xfrm rot="5400000" flipH="1" flipV="1">
              <a:off x="6242338" y="2503812"/>
              <a:ext cx="160277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Straight Connector 356"/>
            <p:cNvCxnSpPr/>
            <p:nvPr/>
          </p:nvCxnSpPr>
          <p:spPr>
            <a:xfrm rot="5400000" flipH="1" flipV="1">
              <a:off x="6394738" y="2495935"/>
              <a:ext cx="160277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8" name="Straight Connector 357"/>
            <p:cNvCxnSpPr/>
            <p:nvPr/>
          </p:nvCxnSpPr>
          <p:spPr>
            <a:xfrm rot="5400000" flipH="1" flipV="1">
              <a:off x="6547138" y="2488058"/>
              <a:ext cx="160277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59" name="Straight Connector 358"/>
          <p:cNvCxnSpPr/>
          <p:nvPr/>
        </p:nvCxnSpPr>
        <p:spPr>
          <a:xfrm>
            <a:off x="7211213" y="4122299"/>
            <a:ext cx="517847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0" name="Straight Connector 359"/>
          <p:cNvCxnSpPr/>
          <p:nvPr/>
        </p:nvCxnSpPr>
        <p:spPr>
          <a:xfrm rot="5400000" flipH="1" flipV="1">
            <a:off x="7391539" y="4062196"/>
            <a:ext cx="120208" cy="1191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1" name="Straight Connector 360"/>
          <p:cNvCxnSpPr/>
          <p:nvPr/>
        </p:nvCxnSpPr>
        <p:spPr>
          <a:xfrm rot="5400000" flipH="1" flipV="1">
            <a:off x="7179448" y="4191557"/>
            <a:ext cx="120208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2" name="Straight Connector 361"/>
          <p:cNvCxnSpPr/>
          <p:nvPr/>
        </p:nvCxnSpPr>
        <p:spPr>
          <a:xfrm rot="5400000" flipH="1" flipV="1">
            <a:off x="7293748" y="4194896"/>
            <a:ext cx="120208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3" name="Straight Connector 362"/>
          <p:cNvCxnSpPr/>
          <p:nvPr/>
        </p:nvCxnSpPr>
        <p:spPr>
          <a:xfrm rot="5400000" flipH="1" flipV="1">
            <a:off x="7408048" y="4198235"/>
            <a:ext cx="120208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4" name="Straight Connector 363"/>
          <p:cNvCxnSpPr/>
          <p:nvPr/>
        </p:nvCxnSpPr>
        <p:spPr>
          <a:xfrm rot="5400000" flipH="1" flipV="1">
            <a:off x="7522348" y="4192327"/>
            <a:ext cx="120208" cy="1191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5" name="Straight Connector 364"/>
          <p:cNvCxnSpPr/>
          <p:nvPr/>
        </p:nvCxnSpPr>
        <p:spPr>
          <a:xfrm rot="5400000" flipH="1" flipV="1">
            <a:off x="7636648" y="4186419"/>
            <a:ext cx="120208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6" name="Straight Connector 365"/>
          <p:cNvCxnSpPr/>
          <p:nvPr/>
        </p:nvCxnSpPr>
        <p:spPr>
          <a:xfrm>
            <a:off x="7360362" y="4384710"/>
            <a:ext cx="517847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7" name="Straight Connector 366"/>
          <p:cNvCxnSpPr/>
          <p:nvPr/>
        </p:nvCxnSpPr>
        <p:spPr>
          <a:xfrm rot="5400000" flipH="1" flipV="1">
            <a:off x="7522193" y="4315082"/>
            <a:ext cx="120208" cy="1191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8" name="Straight Connector 367"/>
          <p:cNvCxnSpPr/>
          <p:nvPr/>
        </p:nvCxnSpPr>
        <p:spPr>
          <a:xfrm>
            <a:off x="7092187" y="4512974"/>
            <a:ext cx="517847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9" name="Straight Connector 368"/>
          <p:cNvCxnSpPr/>
          <p:nvPr/>
        </p:nvCxnSpPr>
        <p:spPr>
          <a:xfrm rot="5400000" flipH="1" flipV="1">
            <a:off x="7272513" y="4452870"/>
            <a:ext cx="120208" cy="1191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0" name="Straight Connector 369"/>
          <p:cNvCxnSpPr/>
          <p:nvPr/>
        </p:nvCxnSpPr>
        <p:spPr>
          <a:xfrm rot="5400000" flipH="1" flipV="1">
            <a:off x="7060422" y="4582231"/>
            <a:ext cx="120208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1" name="Straight Connector 370"/>
          <p:cNvCxnSpPr/>
          <p:nvPr/>
        </p:nvCxnSpPr>
        <p:spPr>
          <a:xfrm rot="5400000" flipH="1" flipV="1">
            <a:off x="7174722" y="4585570"/>
            <a:ext cx="120208" cy="1191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2" name="Straight Connector 371"/>
          <p:cNvCxnSpPr/>
          <p:nvPr/>
        </p:nvCxnSpPr>
        <p:spPr>
          <a:xfrm rot="5400000" flipH="1" flipV="1">
            <a:off x="7289022" y="4588909"/>
            <a:ext cx="120208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3" name="Straight Connector 372"/>
          <p:cNvCxnSpPr/>
          <p:nvPr/>
        </p:nvCxnSpPr>
        <p:spPr>
          <a:xfrm rot="5400000" flipH="1" flipV="1">
            <a:off x="7403322" y="4583001"/>
            <a:ext cx="120208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4" name="Straight Connector 373"/>
          <p:cNvCxnSpPr/>
          <p:nvPr/>
        </p:nvCxnSpPr>
        <p:spPr>
          <a:xfrm rot="5400000" flipH="1" flipV="1">
            <a:off x="7517622" y="4577093"/>
            <a:ext cx="120208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75" name="Group 116"/>
          <p:cNvGrpSpPr/>
          <p:nvPr/>
        </p:nvGrpSpPr>
        <p:grpSpPr>
          <a:xfrm>
            <a:off x="7647025" y="4395288"/>
            <a:ext cx="517847" cy="256247"/>
            <a:chOff x="6132292" y="2395482"/>
            <a:chExt cx="690462" cy="341662"/>
          </a:xfrm>
        </p:grpSpPr>
        <p:cxnSp>
          <p:nvCxnSpPr>
            <p:cNvPr id="376" name="Straight Connector 375"/>
            <p:cNvCxnSpPr/>
            <p:nvPr/>
          </p:nvCxnSpPr>
          <p:spPr>
            <a:xfrm>
              <a:off x="6132292" y="2554965"/>
              <a:ext cx="690462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7" name="Straight Connector 376"/>
            <p:cNvCxnSpPr/>
            <p:nvPr/>
          </p:nvCxnSpPr>
          <p:spPr>
            <a:xfrm rot="5400000" flipH="1" flipV="1">
              <a:off x="6372726" y="2474827"/>
              <a:ext cx="160277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" name="Straight Connector 377"/>
            <p:cNvCxnSpPr/>
            <p:nvPr/>
          </p:nvCxnSpPr>
          <p:spPr>
            <a:xfrm rot="5400000" flipH="1" flipV="1">
              <a:off x="6089938" y="2647308"/>
              <a:ext cx="160277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Straight Connector 378"/>
            <p:cNvCxnSpPr/>
            <p:nvPr/>
          </p:nvCxnSpPr>
          <p:spPr>
            <a:xfrm rot="5400000" flipH="1" flipV="1">
              <a:off x="6242338" y="2651760"/>
              <a:ext cx="160277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Straight Connector 379"/>
            <p:cNvCxnSpPr/>
            <p:nvPr/>
          </p:nvCxnSpPr>
          <p:spPr>
            <a:xfrm rot="5400000" flipH="1" flipV="1">
              <a:off x="6394738" y="2656212"/>
              <a:ext cx="160277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Straight Connector 380"/>
            <p:cNvCxnSpPr/>
            <p:nvPr/>
          </p:nvCxnSpPr>
          <p:spPr>
            <a:xfrm rot="5400000" flipH="1" flipV="1">
              <a:off x="6547138" y="2648335"/>
              <a:ext cx="160277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Straight Connector 381"/>
            <p:cNvCxnSpPr/>
            <p:nvPr/>
          </p:nvCxnSpPr>
          <p:spPr>
            <a:xfrm rot="5400000" flipH="1" flipV="1">
              <a:off x="6699538" y="2640458"/>
              <a:ext cx="160277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3" name="TextBox 382"/>
          <p:cNvSpPr txBox="1"/>
          <p:nvPr/>
        </p:nvSpPr>
        <p:spPr>
          <a:xfrm>
            <a:off x="6047245" y="1225419"/>
            <a:ext cx="23199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Attack </a:t>
            </a:r>
            <a:r>
              <a:rPr lang="en-US" sz="1600" dirty="0" smtClean="0"/>
              <a:t>Tree </a:t>
            </a:r>
            <a:r>
              <a:rPr lang="en-US" sz="1600" smtClean="0"/>
              <a:t>= Correlation</a:t>
            </a:r>
            <a:endParaRPr lang="en-US" sz="1600" dirty="0"/>
          </a:p>
        </p:txBody>
      </p:sp>
      <p:cxnSp>
        <p:nvCxnSpPr>
          <p:cNvPr id="384" name="Straight Connector 383"/>
          <p:cNvCxnSpPr/>
          <p:nvPr/>
        </p:nvCxnSpPr>
        <p:spPr>
          <a:xfrm>
            <a:off x="6019502" y="2585607"/>
            <a:ext cx="517847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5" name="Straight Connector 384"/>
          <p:cNvCxnSpPr/>
          <p:nvPr/>
        </p:nvCxnSpPr>
        <p:spPr>
          <a:xfrm rot="5400000" flipH="1" flipV="1">
            <a:off x="6199828" y="2525504"/>
            <a:ext cx="120208" cy="1191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6" name="Straight Connector 385"/>
          <p:cNvCxnSpPr/>
          <p:nvPr/>
        </p:nvCxnSpPr>
        <p:spPr>
          <a:xfrm rot="5400000" flipH="1" flipV="1">
            <a:off x="5987737" y="2654864"/>
            <a:ext cx="120208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7" name="Straight Connector 386"/>
          <p:cNvCxnSpPr/>
          <p:nvPr/>
        </p:nvCxnSpPr>
        <p:spPr>
          <a:xfrm rot="5400000" flipH="1" flipV="1">
            <a:off x="6102037" y="2658203"/>
            <a:ext cx="120208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8" name="Straight Connector 387"/>
          <p:cNvCxnSpPr/>
          <p:nvPr/>
        </p:nvCxnSpPr>
        <p:spPr>
          <a:xfrm rot="5400000" flipH="1" flipV="1">
            <a:off x="6216337" y="2661542"/>
            <a:ext cx="120208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9" name="Straight Connector 388"/>
          <p:cNvCxnSpPr/>
          <p:nvPr/>
        </p:nvCxnSpPr>
        <p:spPr>
          <a:xfrm rot="5400000" flipH="1" flipV="1">
            <a:off x="6330637" y="2655635"/>
            <a:ext cx="120208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0" name="Straight Connector 389"/>
          <p:cNvCxnSpPr/>
          <p:nvPr/>
        </p:nvCxnSpPr>
        <p:spPr>
          <a:xfrm rot="5400000" flipH="1" flipV="1">
            <a:off x="6444937" y="2649727"/>
            <a:ext cx="120208" cy="1191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1" name="Straight Connector 390"/>
          <p:cNvCxnSpPr/>
          <p:nvPr/>
        </p:nvCxnSpPr>
        <p:spPr>
          <a:xfrm>
            <a:off x="6599503" y="3222633"/>
            <a:ext cx="517847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2" name="Straight Connector 391"/>
          <p:cNvCxnSpPr/>
          <p:nvPr/>
        </p:nvCxnSpPr>
        <p:spPr>
          <a:xfrm rot="5400000" flipH="1" flipV="1">
            <a:off x="6779829" y="3153005"/>
            <a:ext cx="120208" cy="1191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3" name="Straight Connector 392"/>
          <p:cNvCxnSpPr/>
          <p:nvPr/>
        </p:nvCxnSpPr>
        <p:spPr>
          <a:xfrm rot="5400000" flipH="1" flipV="1">
            <a:off x="6567738" y="3291890"/>
            <a:ext cx="120208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4" name="Straight Connector 393"/>
          <p:cNvCxnSpPr/>
          <p:nvPr/>
        </p:nvCxnSpPr>
        <p:spPr>
          <a:xfrm rot="5400000" flipH="1" flipV="1">
            <a:off x="6682038" y="3295229"/>
            <a:ext cx="120208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5" name="Straight Connector 394"/>
          <p:cNvCxnSpPr/>
          <p:nvPr/>
        </p:nvCxnSpPr>
        <p:spPr>
          <a:xfrm rot="5400000" flipH="1" flipV="1">
            <a:off x="6796338" y="3298568"/>
            <a:ext cx="120208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6" name="Straight Connector 395"/>
          <p:cNvCxnSpPr/>
          <p:nvPr/>
        </p:nvCxnSpPr>
        <p:spPr>
          <a:xfrm rot="5400000" flipH="1" flipV="1">
            <a:off x="6910638" y="3292661"/>
            <a:ext cx="120208" cy="1191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7" name="Straight Connector 396"/>
          <p:cNvCxnSpPr/>
          <p:nvPr/>
        </p:nvCxnSpPr>
        <p:spPr>
          <a:xfrm rot="5400000" flipH="1" flipV="1">
            <a:off x="7024938" y="3286753"/>
            <a:ext cx="120208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8" name="Straight Connector 397"/>
          <p:cNvCxnSpPr/>
          <p:nvPr/>
        </p:nvCxnSpPr>
        <p:spPr>
          <a:xfrm>
            <a:off x="7034919" y="3799994"/>
            <a:ext cx="517847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9" name="Straight Connector 398"/>
          <p:cNvCxnSpPr/>
          <p:nvPr/>
        </p:nvCxnSpPr>
        <p:spPr>
          <a:xfrm rot="5400000" flipH="1" flipV="1">
            <a:off x="7210482" y="3739891"/>
            <a:ext cx="120208" cy="1191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0" name="Straight Connector 399"/>
          <p:cNvCxnSpPr/>
          <p:nvPr/>
        </p:nvCxnSpPr>
        <p:spPr>
          <a:xfrm rot="5400000" flipH="1" flipV="1">
            <a:off x="7003154" y="3869252"/>
            <a:ext cx="120208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1" name="Straight Connector 400"/>
          <p:cNvCxnSpPr/>
          <p:nvPr/>
        </p:nvCxnSpPr>
        <p:spPr>
          <a:xfrm rot="5400000" flipH="1" flipV="1">
            <a:off x="7231754" y="3875930"/>
            <a:ext cx="120208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2" name="Straight Connector 401"/>
          <p:cNvCxnSpPr/>
          <p:nvPr/>
        </p:nvCxnSpPr>
        <p:spPr>
          <a:xfrm rot="5400000" flipH="1" flipV="1">
            <a:off x="7346054" y="3870022"/>
            <a:ext cx="120208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3" name="Straight Connector 402"/>
          <p:cNvCxnSpPr/>
          <p:nvPr/>
        </p:nvCxnSpPr>
        <p:spPr>
          <a:xfrm rot="5400000" flipH="1" flipV="1">
            <a:off x="7460354" y="3864114"/>
            <a:ext cx="120208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4" name="Straight Connector 403"/>
          <p:cNvCxnSpPr/>
          <p:nvPr/>
        </p:nvCxnSpPr>
        <p:spPr>
          <a:xfrm>
            <a:off x="5948416" y="2203700"/>
            <a:ext cx="305012" cy="1191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5" name="Straight Connector 404"/>
          <p:cNvCxnSpPr/>
          <p:nvPr/>
        </p:nvCxnSpPr>
        <p:spPr>
          <a:xfrm>
            <a:off x="6259336" y="2585607"/>
            <a:ext cx="255826" cy="1191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6" name="Straight Connector 405"/>
          <p:cNvCxnSpPr/>
          <p:nvPr/>
        </p:nvCxnSpPr>
        <p:spPr>
          <a:xfrm>
            <a:off x="6518413" y="2846774"/>
            <a:ext cx="305012" cy="1191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7" name="Straight Connector 406"/>
          <p:cNvCxnSpPr/>
          <p:nvPr/>
        </p:nvCxnSpPr>
        <p:spPr>
          <a:xfrm>
            <a:off x="6970146" y="3439967"/>
            <a:ext cx="305012" cy="1191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8" name="Straight Connector 407"/>
          <p:cNvCxnSpPr/>
          <p:nvPr/>
        </p:nvCxnSpPr>
        <p:spPr>
          <a:xfrm>
            <a:off x="7152036" y="3987220"/>
            <a:ext cx="305012" cy="1191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9" name="Straight Connector 408"/>
          <p:cNvCxnSpPr/>
          <p:nvPr/>
        </p:nvCxnSpPr>
        <p:spPr>
          <a:xfrm>
            <a:off x="7327725" y="4383519"/>
            <a:ext cx="255323" cy="1191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0" name="Straight Connector 409"/>
          <p:cNvCxnSpPr/>
          <p:nvPr/>
        </p:nvCxnSpPr>
        <p:spPr>
          <a:xfrm>
            <a:off x="7174223" y="3811704"/>
            <a:ext cx="108622" cy="1191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1" name="Straight Connector 410"/>
          <p:cNvCxnSpPr/>
          <p:nvPr/>
        </p:nvCxnSpPr>
        <p:spPr>
          <a:xfrm>
            <a:off x="7228533" y="4507628"/>
            <a:ext cx="108622" cy="1191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2" name="Straight Connector 411"/>
          <p:cNvCxnSpPr/>
          <p:nvPr/>
        </p:nvCxnSpPr>
        <p:spPr>
          <a:xfrm>
            <a:off x="7469700" y="4124438"/>
            <a:ext cx="108622" cy="1191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3" name="Straight Connector 412"/>
          <p:cNvCxnSpPr/>
          <p:nvPr/>
        </p:nvCxnSpPr>
        <p:spPr>
          <a:xfrm>
            <a:off x="6837136" y="3221442"/>
            <a:ext cx="129439" cy="1191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4" name="Sun 413"/>
          <p:cNvSpPr/>
          <p:nvPr/>
        </p:nvSpPr>
        <p:spPr>
          <a:xfrm>
            <a:off x="7119930" y="4584637"/>
            <a:ext cx="259518" cy="244460"/>
          </a:xfrm>
          <a:prstGeom prst="sun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415" name="Straight Connector 414"/>
          <p:cNvCxnSpPr/>
          <p:nvPr/>
        </p:nvCxnSpPr>
        <p:spPr>
          <a:xfrm>
            <a:off x="6896210" y="3987220"/>
            <a:ext cx="305012" cy="1191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6" name="Straight Connector 415"/>
          <p:cNvCxnSpPr/>
          <p:nvPr/>
        </p:nvCxnSpPr>
        <p:spPr>
          <a:xfrm rot="16200000" flipV="1">
            <a:off x="6825953" y="4058670"/>
            <a:ext cx="142901" cy="1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7" name="Straight Connector 416"/>
          <p:cNvCxnSpPr/>
          <p:nvPr/>
        </p:nvCxnSpPr>
        <p:spPr>
          <a:xfrm>
            <a:off x="6656376" y="4120364"/>
            <a:ext cx="256343" cy="1191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8" name="Straight Connector 417"/>
          <p:cNvCxnSpPr/>
          <p:nvPr/>
        </p:nvCxnSpPr>
        <p:spPr>
          <a:xfrm rot="16200000" flipV="1">
            <a:off x="6612668" y="4191814"/>
            <a:ext cx="142901" cy="1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9" name="Sun 418"/>
          <p:cNvSpPr/>
          <p:nvPr/>
        </p:nvSpPr>
        <p:spPr>
          <a:xfrm>
            <a:off x="6541159" y="4159185"/>
            <a:ext cx="259518" cy="244460"/>
          </a:xfrm>
          <a:prstGeom prst="sun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45" name="Picture 14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103" y="2394341"/>
            <a:ext cx="487645" cy="392649"/>
          </a:xfrm>
          <a:prstGeom prst="rect">
            <a:avLst/>
          </a:prstGeom>
        </p:spPr>
      </p:pic>
      <p:pic>
        <p:nvPicPr>
          <p:cNvPr id="146" name="Picture 14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778" y="1985325"/>
            <a:ext cx="487645" cy="392649"/>
          </a:xfrm>
          <a:prstGeom prst="rect">
            <a:avLst/>
          </a:prstGeom>
        </p:spPr>
      </p:pic>
      <p:pic>
        <p:nvPicPr>
          <p:cNvPr id="147" name="Picture 14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21" r="19919"/>
          <a:stretch/>
        </p:blipFill>
        <p:spPr>
          <a:xfrm>
            <a:off x="7461576" y="2031418"/>
            <a:ext cx="454877" cy="461681"/>
          </a:xfrm>
          <a:prstGeom prst="rect">
            <a:avLst/>
          </a:prstGeom>
        </p:spPr>
      </p:pic>
      <p:pic>
        <p:nvPicPr>
          <p:cNvPr id="148" name="Picture 14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6911" y="3311584"/>
            <a:ext cx="476266" cy="454618"/>
          </a:xfrm>
          <a:prstGeom prst="rect">
            <a:avLst/>
          </a:prstGeom>
        </p:spPr>
      </p:pic>
      <p:pic>
        <p:nvPicPr>
          <p:cNvPr id="149" name="Picture 14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362" y="2655460"/>
            <a:ext cx="476266" cy="454618"/>
          </a:xfrm>
          <a:prstGeom prst="rect">
            <a:avLst/>
          </a:prstGeom>
        </p:spPr>
      </p:pic>
      <p:pic>
        <p:nvPicPr>
          <p:cNvPr id="150" name="Picture 14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630" y="2937041"/>
            <a:ext cx="487645" cy="392649"/>
          </a:xfrm>
          <a:prstGeom prst="rect">
            <a:avLst/>
          </a:prstGeom>
        </p:spPr>
      </p:pic>
      <p:cxnSp>
        <p:nvCxnSpPr>
          <p:cNvPr id="151" name="Straight Arrow Connector 150"/>
          <p:cNvCxnSpPr/>
          <p:nvPr/>
        </p:nvCxnSpPr>
        <p:spPr>
          <a:xfrm flipH="1">
            <a:off x="7123203" y="2745837"/>
            <a:ext cx="89998" cy="132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Arrow Connector 151"/>
          <p:cNvCxnSpPr/>
          <p:nvPr/>
        </p:nvCxnSpPr>
        <p:spPr>
          <a:xfrm flipH="1">
            <a:off x="7465764" y="3316613"/>
            <a:ext cx="89998" cy="132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Arrow Connector 152"/>
          <p:cNvCxnSpPr/>
          <p:nvPr/>
        </p:nvCxnSpPr>
        <p:spPr>
          <a:xfrm flipH="1">
            <a:off x="7689015" y="3567803"/>
            <a:ext cx="174814" cy="1853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Arrow Connector 153"/>
          <p:cNvCxnSpPr/>
          <p:nvPr/>
        </p:nvCxnSpPr>
        <p:spPr>
          <a:xfrm flipV="1">
            <a:off x="5687725" y="2714044"/>
            <a:ext cx="238118" cy="1107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5" name="Picture 15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330" y="3155108"/>
            <a:ext cx="476266" cy="454618"/>
          </a:xfrm>
          <a:prstGeom prst="rect">
            <a:avLst/>
          </a:prstGeom>
        </p:spPr>
      </p:pic>
      <p:cxnSp>
        <p:nvCxnSpPr>
          <p:cNvPr id="156" name="Straight Arrow Connector 155"/>
          <p:cNvCxnSpPr/>
          <p:nvPr/>
        </p:nvCxnSpPr>
        <p:spPr>
          <a:xfrm flipV="1">
            <a:off x="6229138" y="3287349"/>
            <a:ext cx="255146" cy="1116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7" name="Picture 15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767" y="2419123"/>
            <a:ext cx="897737" cy="532658"/>
          </a:xfrm>
          <a:prstGeom prst="rect">
            <a:avLst/>
          </a:prstGeom>
        </p:spPr>
      </p:pic>
      <p:sp>
        <p:nvSpPr>
          <p:cNvPr id="158" name="TextBox 157"/>
          <p:cNvSpPr txBox="1"/>
          <p:nvPr/>
        </p:nvSpPr>
        <p:spPr>
          <a:xfrm>
            <a:off x="3256769" y="5109518"/>
            <a:ext cx="157966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Architectural model</a:t>
            </a:r>
            <a:endParaRPr lang="en-US" sz="1350" dirty="0"/>
          </a:p>
        </p:txBody>
      </p:sp>
      <p:sp>
        <p:nvSpPr>
          <p:cNvPr id="160" name="TextBox 159"/>
          <p:cNvSpPr txBox="1"/>
          <p:nvPr/>
        </p:nvSpPr>
        <p:spPr>
          <a:xfrm>
            <a:off x="8162571" y="2341563"/>
            <a:ext cx="773481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/>
              <a:t>NIST </a:t>
            </a:r>
          </a:p>
          <a:p>
            <a:r>
              <a:rPr lang="en-US" sz="1350" dirty="0"/>
              <a:t>800-53</a:t>
            </a:r>
          </a:p>
          <a:p>
            <a:r>
              <a:rPr lang="en-US" sz="1350" dirty="0"/>
              <a:t>Controls</a:t>
            </a:r>
            <a:endParaRPr lang="en-US" sz="1350" dirty="0"/>
          </a:p>
        </p:txBody>
      </p:sp>
      <p:sp>
        <p:nvSpPr>
          <p:cNvPr id="161" name="TextBox 160"/>
          <p:cNvSpPr txBox="1"/>
          <p:nvPr/>
        </p:nvSpPr>
        <p:spPr>
          <a:xfrm>
            <a:off x="6651382" y="4850006"/>
            <a:ext cx="167103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Vulnerability findings</a:t>
            </a:r>
            <a:endParaRPr lang="en-US" sz="1350" dirty="0"/>
          </a:p>
        </p:txBody>
      </p:sp>
      <p:sp>
        <p:nvSpPr>
          <p:cNvPr id="162" name="Oval 161"/>
          <p:cNvSpPr/>
          <p:nvPr/>
        </p:nvSpPr>
        <p:spPr>
          <a:xfrm>
            <a:off x="4976237" y="2124793"/>
            <a:ext cx="3004776" cy="192118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74" name="Picture 173">
            <a:extLst>
              <a:ext uri="{FF2B5EF4-FFF2-40B4-BE49-F238E27FC236}">
                <a16:creationId xmlns="" xmlns:a16="http://schemas.microsoft.com/office/drawing/2014/main" id="{D07729EB-A29C-FF4E-85F3-709DF8D7193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379" y="4120363"/>
            <a:ext cx="614741" cy="614741"/>
          </a:xfrm>
          <a:prstGeom prst="rect">
            <a:avLst/>
          </a:prstGeom>
        </p:spPr>
      </p:pic>
      <p:pic>
        <p:nvPicPr>
          <p:cNvPr id="176" name="Picture 175">
            <a:extLst>
              <a:ext uri="{FF2B5EF4-FFF2-40B4-BE49-F238E27FC236}">
                <a16:creationId xmlns="" xmlns:a16="http://schemas.microsoft.com/office/drawing/2014/main" id="{D07729EB-A29C-FF4E-85F3-709DF8D7193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330" y="4234534"/>
            <a:ext cx="614741" cy="614741"/>
          </a:xfrm>
          <a:prstGeom prst="rect">
            <a:avLst/>
          </a:prstGeom>
        </p:spPr>
      </p:pic>
      <p:pic>
        <p:nvPicPr>
          <p:cNvPr id="165" name="Picture 164">
            <a:extLst>
              <a:ext uri="{FF2B5EF4-FFF2-40B4-BE49-F238E27FC236}">
                <a16:creationId xmlns="" xmlns:a16="http://schemas.microsoft.com/office/drawing/2014/main" id="{D07729EB-A29C-FF4E-85F3-709DF8D7193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867" y="4842717"/>
            <a:ext cx="614741" cy="614741"/>
          </a:xfrm>
          <a:prstGeom prst="rect">
            <a:avLst/>
          </a:prstGeom>
        </p:spPr>
      </p:pic>
      <p:sp>
        <p:nvSpPr>
          <p:cNvPr id="168" name="TextBox 167"/>
          <p:cNvSpPr txBox="1"/>
          <p:nvPr/>
        </p:nvSpPr>
        <p:spPr>
          <a:xfrm>
            <a:off x="6843189" y="5178955"/>
            <a:ext cx="106067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smtClean="0"/>
              <a:t>Attack alerts</a:t>
            </a:r>
            <a:endParaRPr lang="en-US" sz="1350" dirty="0"/>
          </a:p>
        </p:txBody>
      </p:sp>
      <p:sp>
        <p:nvSpPr>
          <p:cNvPr id="175" name="TextBox 174"/>
          <p:cNvSpPr txBox="1"/>
          <p:nvPr/>
        </p:nvSpPr>
        <p:spPr>
          <a:xfrm>
            <a:off x="4177801" y="5645668"/>
            <a:ext cx="408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Attack tree can be constructed top-down</a:t>
            </a:r>
            <a:endParaRPr lang="en-US" b="1" dirty="0"/>
          </a:p>
        </p:txBody>
      </p:sp>
      <p:pic>
        <p:nvPicPr>
          <p:cNvPr id="177" name="Picture 17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0054" y="2620645"/>
            <a:ext cx="1821659" cy="1137759"/>
          </a:xfrm>
          <a:prstGeom prst="rect">
            <a:avLst/>
          </a:prstGeom>
        </p:spPr>
      </p:pic>
      <p:grpSp>
        <p:nvGrpSpPr>
          <p:cNvPr id="178" name="Group 177"/>
          <p:cNvGrpSpPr/>
          <p:nvPr/>
        </p:nvGrpSpPr>
        <p:grpSpPr>
          <a:xfrm>
            <a:off x="1638840" y="2904246"/>
            <a:ext cx="1081197" cy="460568"/>
            <a:chOff x="828543" y="4120768"/>
            <a:chExt cx="3260377" cy="1767849"/>
          </a:xfrm>
        </p:grpSpPr>
        <p:pic>
          <p:nvPicPr>
            <p:cNvPr id="179" name="Picture 17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894235" y="4885317"/>
              <a:ext cx="1292985" cy="1003300"/>
            </a:xfrm>
            <a:prstGeom prst="rect">
              <a:avLst/>
            </a:prstGeom>
          </p:spPr>
        </p:pic>
        <p:pic>
          <p:nvPicPr>
            <p:cNvPr id="180" name="Picture 17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28543" y="4120768"/>
              <a:ext cx="926690" cy="990600"/>
            </a:xfrm>
            <a:prstGeom prst="rect">
              <a:avLst/>
            </a:prstGeom>
          </p:spPr>
        </p:pic>
        <p:pic>
          <p:nvPicPr>
            <p:cNvPr id="181" name="Picture 180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187220" y="4131769"/>
              <a:ext cx="901700" cy="711200"/>
            </a:xfrm>
            <a:prstGeom prst="rect">
              <a:avLst/>
            </a:prstGeom>
          </p:spPr>
        </p:pic>
        <p:cxnSp>
          <p:nvCxnSpPr>
            <p:cNvPr id="182" name="Straight Connector 181"/>
            <p:cNvCxnSpPr/>
            <p:nvPr/>
          </p:nvCxnSpPr>
          <p:spPr>
            <a:xfrm>
              <a:off x="1673247" y="4747368"/>
              <a:ext cx="749084" cy="29481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flipH="1">
              <a:off x="3104343" y="4641524"/>
              <a:ext cx="351146" cy="4006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4" name="Picture 183" descr="Calendar&#10;&#10;Description automatically generated">
            <a:extLst>
              <a:ext uri="{FF2B5EF4-FFF2-40B4-BE49-F238E27FC236}">
                <a16:creationId xmlns="" xmlns:a16="http://schemas.microsoft.com/office/drawing/2014/main" id="{21638D5F-4F0F-FF41-84A1-E072603813B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501" t="33020" r="1662" b="31982"/>
          <a:stretch/>
        </p:blipFill>
        <p:spPr>
          <a:xfrm>
            <a:off x="526991" y="1180866"/>
            <a:ext cx="2403098" cy="1195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9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 claim is based on element claims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120315" y="3348130"/>
            <a:ext cx="1293303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000" i="1" dirty="0"/>
              <a:t>t</a:t>
            </a:r>
            <a:r>
              <a:rPr lang="en-US" sz="2000" i="1" dirty="0" smtClean="0"/>
              <a:t>o</a:t>
            </a:r>
            <a:r>
              <a:rPr lang="en-US" sz="2000" dirty="0" smtClean="0"/>
              <a:t> </a:t>
            </a:r>
            <a:r>
              <a:rPr lang="en-US" sz="2000" b="1" dirty="0" smtClean="0"/>
              <a:t>Asset A</a:t>
            </a:r>
            <a:r>
              <a:rPr lang="en-US" sz="2000" b="1" baseline="-25000" dirty="0" smtClean="0"/>
              <a:t>i</a:t>
            </a:r>
            <a:endParaRPr lang="en-US" sz="2000" b="1" baseline="-25000" dirty="0"/>
          </a:p>
        </p:txBody>
      </p:sp>
      <p:sp>
        <p:nvSpPr>
          <p:cNvPr id="5" name="TextBox 4"/>
          <p:cNvSpPr txBox="1"/>
          <p:nvPr/>
        </p:nvSpPr>
        <p:spPr>
          <a:xfrm>
            <a:off x="1120804" y="1641325"/>
            <a:ext cx="1612686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/>
              <a:t>Risk </a:t>
            </a:r>
            <a:r>
              <a:rPr lang="en-US" sz="2000" b="1" dirty="0" err="1" smtClean="0"/>
              <a:t>R</a:t>
            </a:r>
            <a:r>
              <a:rPr lang="en-US" sz="2000" b="1" baseline="-25000" dirty="0" err="1" smtClean="0"/>
              <a:t>i</a:t>
            </a:r>
            <a:r>
              <a:rPr lang="en-US" sz="2000" b="1" baseline="-25000" dirty="0" smtClean="0"/>
              <a:t> </a:t>
            </a:r>
            <a:r>
              <a:rPr lang="en-US" sz="2000" b="1" dirty="0" smtClean="0"/>
              <a:t> </a:t>
            </a:r>
            <a:r>
              <a:rPr lang="en-US" sz="2000" i="1" dirty="0" smtClean="0"/>
              <a:t>exists </a:t>
            </a:r>
            <a:endParaRPr lang="en-US" sz="2000" i="1" dirty="0"/>
          </a:p>
        </p:txBody>
      </p:sp>
      <p:sp>
        <p:nvSpPr>
          <p:cNvPr id="6" name="TextBox 5"/>
          <p:cNvSpPr txBox="1"/>
          <p:nvPr/>
        </p:nvSpPr>
        <p:spPr>
          <a:xfrm>
            <a:off x="4251002" y="3348130"/>
            <a:ext cx="2745752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000" i="1" dirty="0"/>
              <a:t>t</a:t>
            </a:r>
            <a:r>
              <a:rPr lang="en-US" sz="2000" i="1" dirty="0" smtClean="0"/>
              <a:t>hat causes </a:t>
            </a:r>
            <a:r>
              <a:rPr lang="en-US" sz="2000" b="1" dirty="0" smtClean="0"/>
              <a:t>Damage  UE</a:t>
            </a:r>
            <a:r>
              <a:rPr lang="en-US" sz="2000" b="1" baseline="-25000" dirty="0" smtClean="0"/>
              <a:t>i</a:t>
            </a:r>
            <a:endParaRPr lang="en-US" sz="2000" b="1" baseline="-25000" dirty="0"/>
          </a:p>
        </p:txBody>
      </p:sp>
      <p:sp>
        <p:nvSpPr>
          <p:cNvPr id="7" name="TextBox 6"/>
          <p:cNvSpPr txBox="1"/>
          <p:nvPr/>
        </p:nvSpPr>
        <p:spPr>
          <a:xfrm>
            <a:off x="1120804" y="2712510"/>
            <a:ext cx="4703467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Attacker At</a:t>
            </a:r>
            <a:r>
              <a:rPr lang="en-US" sz="2000" b="1" baseline="-25000" dirty="0" smtClean="0"/>
              <a:t>i</a:t>
            </a:r>
            <a:r>
              <a:rPr lang="en-US" sz="2000" baseline="-25000" dirty="0" smtClean="0"/>
              <a:t>.</a:t>
            </a:r>
            <a:r>
              <a:rPr lang="en-US" sz="2000" dirty="0"/>
              <a:t> </a:t>
            </a:r>
            <a:r>
              <a:rPr lang="en-US" sz="2000" i="1" dirty="0"/>
              <a:t>h</a:t>
            </a:r>
            <a:r>
              <a:rPr lang="en-US" sz="2000" i="1" dirty="0" smtClean="0"/>
              <a:t>as means and opportunity to</a:t>
            </a:r>
            <a:r>
              <a:rPr lang="en-US" sz="2000" i="1" baseline="-25000" dirty="0" smtClean="0"/>
              <a:t>  </a:t>
            </a:r>
            <a:endParaRPr lang="en-US" sz="2000" i="1" baseline="-25000" dirty="0"/>
          </a:p>
        </p:txBody>
      </p:sp>
      <p:sp>
        <p:nvSpPr>
          <p:cNvPr id="8" name="TextBox 7"/>
          <p:cNvSpPr txBox="1"/>
          <p:nvPr/>
        </p:nvSpPr>
        <p:spPr>
          <a:xfrm>
            <a:off x="1145213" y="3983750"/>
            <a:ext cx="3176382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000" i="1" dirty="0"/>
              <a:t>b</a:t>
            </a:r>
            <a:r>
              <a:rPr lang="en-US" sz="2000" i="1" dirty="0" smtClean="0"/>
              <a:t>y exploiting </a:t>
            </a:r>
            <a:r>
              <a:rPr lang="en-US" sz="2000" b="1" dirty="0" smtClean="0"/>
              <a:t>Vulnerability V</a:t>
            </a:r>
            <a:r>
              <a:rPr lang="en-US" sz="2000" b="1" baseline="-25000" dirty="0" smtClean="0"/>
              <a:t>i</a:t>
            </a:r>
            <a:endParaRPr lang="en-US" sz="2000" b="1" baseline="-25000" dirty="0"/>
          </a:p>
        </p:txBody>
      </p:sp>
      <p:sp>
        <p:nvSpPr>
          <p:cNvPr id="9" name="TextBox 8"/>
          <p:cNvSpPr txBox="1"/>
          <p:nvPr/>
        </p:nvSpPr>
        <p:spPr>
          <a:xfrm>
            <a:off x="1145213" y="3348132"/>
            <a:ext cx="2807115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000" i="1" dirty="0"/>
              <a:t>p</a:t>
            </a:r>
            <a:r>
              <a:rPr lang="en-US" sz="2000" i="1" dirty="0" smtClean="0"/>
              <a:t>erpetrate  an </a:t>
            </a:r>
            <a:r>
              <a:rPr lang="en-US" sz="2000" b="1" dirty="0" smtClean="0"/>
              <a:t>Attack  TS</a:t>
            </a:r>
            <a:r>
              <a:rPr lang="en-US" sz="2000" b="1" baseline="-25000" dirty="0" smtClean="0"/>
              <a:t>i</a:t>
            </a:r>
            <a:endParaRPr lang="en-US" sz="2000" b="1" baseline="-25000" dirty="0"/>
          </a:p>
        </p:txBody>
      </p:sp>
      <p:sp>
        <p:nvSpPr>
          <p:cNvPr id="11" name="TextBox 10"/>
          <p:cNvSpPr txBox="1"/>
          <p:nvPr/>
        </p:nvSpPr>
        <p:spPr>
          <a:xfrm>
            <a:off x="2980885" y="1641325"/>
            <a:ext cx="10279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smtClean="0"/>
              <a:t>because</a:t>
            </a:r>
            <a:endParaRPr lang="en-US" sz="2000" b="1" baseline="-25000" dirty="0"/>
          </a:p>
        </p:txBody>
      </p:sp>
      <p:sp>
        <p:nvSpPr>
          <p:cNvPr id="12" name="TextBox 11"/>
          <p:cNvSpPr txBox="1"/>
          <p:nvPr/>
        </p:nvSpPr>
        <p:spPr>
          <a:xfrm>
            <a:off x="1145213" y="4981049"/>
            <a:ext cx="3967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Digital assessment collects </a:t>
            </a:r>
            <a:r>
              <a:rPr lang="en-US" sz="1600" dirty="0" smtClean="0"/>
              <a:t>evidence to justify these claims</a:t>
            </a:r>
          </a:p>
        </p:txBody>
      </p:sp>
      <p:cxnSp>
        <p:nvCxnSpPr>
          <p:cNvPr id="14" name="Straight Connector 13"/>
          <p:cNvCxnSpPr>
            <a:stCxn id="6" idx="3"/>
            <a:endCxn id="4" idx="1"/>
          </p:cNvCxnSpPr>
          <p:nvPr/>
        </p:nvCxnSpPr>
        <p:spPr>
          <a:xfrm>
            <a:off x="6996754" y="3548185"/>
            <a:ext cx="1235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endCxn id="6" idx="1"/>
          </p:cNvCxnSpPr>
          <p:nvPr/>
        </p:nvCxnSpPr>
        <p:spPr>
          <a:xfrm>
            <a:off x="3918703" y="3548185"/>
            <a:ext cx="3322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endCxn id="8" idx="0"/>
          </p:cNvCxnSpPr>
          <p:nvPr/>
        </p:nvCxnSpPr>
        <p:spPr>
          <a:xfrm>
            <a:off x="2719655" y="3768365"/>
            <a:ext cx="13749" cy="2153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710666" y="3112620"/>
            <a:ext cx="0" cy="2393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7529222" y="3768365"/>
            <a:ext cx="24517" cy="1101151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endCxn id="30" idx="0"/>
          </p:cNvCxnSpPr>
          <p:nvPr/>
        </p:nvCxnSpPr>
        <p:spPr>
          <a:xfrm>
            <a:off x="6559484" y="3768365"/>
            <a:ext cx="466831" cy="96163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4100176" y="3758058"/>
            <a:ext cx="1795861" cy="971937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4352840" y="4304800"/>
            <a:ext cx="1332006" cy="578581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978768" y="3194744"/>
            <a:ext cx="1412156" cy="1535251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1927147" y="2112407"/>
            <a:ext cx="5770" cy="49000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1" t="30917" r="8912" b="30732"/>
          <a:stretch/>
        </p:blipFill>
        <p:spPr>
          <a:xfrm>
            <a:off x="5769499" y="4729995"/>
            <a:ext cx="2513631" cy="1189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04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Digital Cybersecurity Platform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457EAA2-44EB-1E4C-9F0D-B379BF70C5B2}" type="datetime1">
              <a:rPr lang="en-US" smtClean="0"/>
              <a:pPr/>
              <a:t>9/13/22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0AD658C-420F-44E4-BE39-3F462A031508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932" y="1013542"/>
            <a:ext cx="4933950" cy="49720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617" y="4415839"/>
            <a:ext cx="2395253" cy="149601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7200" y="3547530"/>
            <a:ext cx="26228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Lucida Sans" charset="0"/>
                <a:ea typeface="Lucida Sans" charset="0"/>
                <a:cs typeface="Lucida Sans" charset="0"/>
              </a:rPr>
              <a:t>Digitized </a:t>
            </a:r>
          </a:p>
          <a:p>
            <a:pPr algn="ctr"/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Lucida Sans" charset="0"/>
                <a:ea typeface="Lucida Sans" charset="0"/>
                <a:cs typeface="Lucida Sans" charset="0"/>
              </a:rPr>
              <a:t>system architecture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Lucida Sans" charset="0"/>
              <a:ea typeface="Lucida Sans" charset="0"/>
              <a:cs typeface="Lucida Sans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84879" y="5570806"/>
            <a:ext cx="2398413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Lucida Sans" charset="0"/>
                <a:ea typeface="Lucida Sans" charset="0"/>
                <a:cs typeface="Lucida Sans" charset="0"/>
              </a:rPr>
              <a:t>Monitoring alerts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Lucida Sans" charset="0"/>
              <a:ea typeface="Lucida Sans" charset="0"/>
              <a:cs typeface="Lucida Sans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46476" y="4074826"/>
            <a:ext cx="193544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Lucida Sans" charset="0"/>
                <a:ea typeface="Lucida Sans" charset="0"/>
                <a:cs typeface="Lucida Sans" charset="0"/>
              </a:rPr>
              <a:t>Vulnerability findings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Lucida Sans" charset="0"/>
              <a:ea typeface="Lucida Sans" charset="0"/>
              <a:cs typeface="Lucida Sans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07729EB-A29C-FF4E-85F3-709DF8D719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6406" y="3460085"/>
            <a:ext cx="614741" cy="614741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>
          <a:xfrm flipH="1" flipV="1">
            <a:off x="6430298" y="3657600"/>
            <a:ext cx="216654" cy="243873"/>
          </a:xfrm>
          <a:prstGeom prst="straightConnector1">
            <a:avLst/>
          </a:prstGeom>
          <a:ln w="38100">
            <a:solidFill>
              <a:srgbClr val="FFC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05979" y="2003723"/>
            <a:ext cx="193544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solidFill>
                  <a:schemeClr val="bg1">
                    <a:lumMod val="50000"/>
                  </a:schemeClr>
                </a:solidFill>
                <a:latin typeface="Lucida Sans" charset="0"/>
                <a:ea typeface="Lucida Sans" charset="0"/>
                <a:cs typeface="Lucida Sans" charset="0"/>
              </a:rPr>
              <a:t>Cybersecurity ontologies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Lucida Sans" charset="0"/>
              <a:ea typeface="Lucida Sans" charset="0"/>
              <a:cs typeface="Lucida Sans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2292932" y="2547258"/>
            <a:ext cx="326087" cy="343793"/>
          </a:xfrm>
          <a:prstGeom prst="straightConnector1">
            <a:avLst/>
          </a:prstGeom>
          <a:ln w="38100">
            <a:solidFill>
              <a:srgbClr val="FFC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66" y="880779"/>
            <a:ext cx="2478000" cy="1045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14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Full system architecture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457EAA2-44EB-1E4C-9F0D-B379BF70C5B2}" type="datetime1">
              <a:rPr lang="en-US" smtClean="0"/>
              <a:pPr/>
              <a:t>9/13/22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0AD658C-420F-44E4-BE39-3F462A031508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445"/>
          <a:stretch/>
        </p:blipFill>
        <p:spPr>
          <a:xfrm>
            <a:off x="644843" y="1021080"/>
            <a:ext cx="8198275" cy="490728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457200" y="5876974"/>
            <a:ext cx="5976972" cy="1166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25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Devices connected by data links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457EAA2-44EB-1E4C-9F0D-B379BF70C5B2}" type="datetime1">
              <a:rPr lang="en-US" smtClean="0"/>
              <a:pPr/>
              <a:t>9/13/22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0AD658C-420F-44E4-BE39-3F462A031508}" type="slidenum">
              <a:rPr lang="en-US" smtClean="0"/>
              <a:pPr/>
              <a:t>18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457200" y="1021080"/>
            <a:ext cx="8385919" cy="4972578"/>
            <a:chOff x="457200" y="1021080"/>
            <a:chExt cx="8385919" cy="4972578"/>
          </a:xfrm>
        </p:grpSpPr>
        <p:grpSp>
          <p:nvGrpSpPr>
            <p:cNvPr id="6" name="Group 5"/>
            <p:cNvGrpSpPr/>
            <p:nvPr/>
          </p:nvGrpSpPr>
          <p:grpSpPr>
            <a:xfrm>
              <a:off x="457200" y="1021080"/>
              <a:ext cx="8385919" cy="4972578"/>
              <a:chOff x="457200" y="1021080"/>
              <a:chExt cx="8385919" cy="4972578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48445"/>
              <a:stretch/>
            </p:blipFill>
            <p:spPr>
              <a:xfrm>
                <a:off x="644843" y="1021080"/>
                <a:ext cx="8198275" cy="4907280"/>
              </a:xfrm>
              <a:prstGeom prst="rect">
                <a:avLst/>
              </a:prstGeom>
            </p:spPr>
          </p:pic>
          <p:sp>
            <p:nvSpPr>
              <p:cNvPr id="16" name="Rectangle 15"/>
              <p:cNvSpPr/>
              <p:nvPr/>
            </p:nvSpPr>
            <p:spPr>
              <a:xfrm>
                <a:off x="457200" y="5876974"/>
                <a:ext cx="5976972" cy="11668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" name="Rectangle 2"/>
              <p:cNvSpPr/>
              <p:nvPr/>
            </p:nvSpPr>
            <p:spPr>
              <a:xfrm>
                <a:off x="2725295" y="4642346"/>
                <a:ext cx="2714171" cy="76788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5771387" y="5220780"/>
                <a:ext cx="3071731" cy="74022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6119228" y="4635296"/>
                <a:ext cx="867944" cy="8463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6271628" y="4825438"/>
                <a:ext cx="1551572" cy="3953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4421055" y="1064925"/>
                <a:ext cx="3939173" cy="10448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4572000" y="2075543"/>
                <a:ext cx="867944" cy="62164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4903442" y="2827379"/>
                <a:ext cx="2919757" cy="4055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5413828" y="2988324"/>
                <a:ext cx="2235201" cy="5323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6618515" y="3467449"/>
                <a:ext cx="2224604" cy="57535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6553200" y="4101171"/>
                <a:ext cx="650643" cy="4207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8322486" y="4971880"/>
                <a:ext cx="520632" cy="50975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6471305" y="4291699"/>
                <a:ext cx="703510" cy="57460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2830286" y="4396542"/>
                <a:ext cx="665070" cy="11177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4442339" y="2414938"/>
                <a:ext cx="1329047" cy="36447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5142259" y="3398035"/>
                <a:ext cx="976970" cy="63853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5495615" y="4086574"/>
                <a:ext cx="266054" cy="88530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5470944" y="4866300"/>
                <a:ext cx="255568" cy="5180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5840760" y="4655598"/>
                <a:ext cx="385037" cy="41771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7788043" y="4620048"/>
                <a:ext cx="187557" cy="4532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644842" y="3182996"/>
                <a:ext cx="1009787" cy="67780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9" name="Rectangle 28"/>
            <p:cNvSpPr/>
            <p:nvPr/>
          </p:nvSpPr>
          <p:spPr>
            <a:xfrm>
              <a:off x="3339248" y="4542631"/>
              <a:ext cx="462722" cy="4127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4201485" y="4396542"/>
              <a:ext cx="933318" cy="3832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6035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Digital content </a:t>
            </a:r>
            <a:r>
              <a:rPr lang="en-US" dirty="0" smtClean="0"/>
              <a:t>in tables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9204" y="963940"/>
            <a:ext cx="2122264" cy="8929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9757" y="1020954"/>
            <a:ext cx="2547883" cy="20628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0317" y="2464239"/>
            <a:ext cx="2870200" cy="9334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48836" y="1378835"/>
            <a:ext cx="1522686" cy="18199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660" y="1188197"/>
            <a:ext cx="1969376" cy="198727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7664" y="2645199"/>
            <a:ext cx="3690075" cy="193564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25832" y="3253630"/>
            <a:ext cx="2330247" cy="251036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30372" y="3350321"/>
            <a:ext cx="3778949" cy="247825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55358" y="1762597"/>
            <a:ext cx="2562458" cy="10154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490" y="2563102"/>
            <a:ext cx="1675959" cy="166917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0693" y="4737148"/>
            <a:ext cx="2311068" cy="52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12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93192" y="1096624"/>
            <a:ext cx="8353623" cy="4992624"/>
          </a:xfrm>
        </p:spPr>
        <p:txBody>
          <a:bodyPr/>
          <a:lstStyle/>
          <a:p>
            <a:r>
              <a:rPr lang="en-US" sz="2400" dirty="0" smtClean="0"/>
              <a:t>Where do we still use </a:t>
            </a:r>
            <a:r>
              <a:rPr lang="en-US" sz="2400" dirty="0" smtClean="0"/>
              <a:t>manual cybersecurity practices?</a:t>
            </a:r>
          </a:p>
          <a:p>
            <a:pPr lvl="1"/>
            <a:r>
              <a:rPr lang="en-US" sz="2000" dirty="0"/>
              <a:t>Reactive and proactive </a:t>
            </a:r>
            <a:r>
              <a:rPr lang="en-US" sz="2000" dirty="0" smtClean="0"/>
              <a:t>controls</a:t>
            </a:r>
          </a:p>
          <a:p>
            <a:pPr lvl="1"/>
            <a:r>
              <a:rPr lang="en-US" sz="2000" dirty="0" smtClean="0"/>
              <a:t>How do we assess risk?</a:t>
            </a:r>
            <a:endParaRPr lang="en-US" sz="2000" dirty="0"/>
          </a:p>
          <a:p>
            <a:pPr lvl="1"/>
            <a:r>
              <a:rPr lang="en-US" sz="2000" dirty="0" smtClean="0"/>
              <a:t>How do we correlate business impact with attack capabilities and effective controls ?</a:t>
            </a:r>
          </a:p>
          <a:p>
            <a:r>
              <a:rPr lang="en-US" sz="2400" dirty="0" smtClean="0"/>
              <a:t>Why manual cybersecurity practices are inadequate and harmful?</a:t>
            </a:r>
            <a:endParaRPr lang="en-US" sz="2400" dirty="0" smtClean="0"/>
          </a:p>
          <a:p>
            <a:r>
              <a:rPr lang="en-US" sz="2400" dirty="0" smtClean="0"/>
              <a:t>How to automate some manual practices?</a:t>
            </a:r>
          </a:p>
          <a:p>
            <a:pPr marL="742950" lvl="2" indent="-342900">
              <a:buFont typeface="Arial" pitchFamily="34" charset="0"/>
              <a:buChar char="•"/>
            </a:pPr>
            <a:r>
              <a:rPr lang="en-US" sz="2000" dirty="0"/>
              <a:t>Top-down vs bottom-up </a:t>
            </a:r>
            <a:r>
              <a:rPr lang="en-US" sz="2000" dirty="0" err="1" smtClean="0"/>
              <a:t>cybersecuity</a:t>
            </a:r>
            <a:endParaRPr lang="en-US" sz="2000" dirty="0" smtClean="0"/>
          </a:p>
          <a:p>
            <a:pPr lvl="1"/>
            <a:r>
              <a:rPr lang="en-US" sz="2000" dirty="0" smtClean="0"/>
              <a:t>Digital cybersecurity platform</a:t>
            </a:r>
          </a:p>
          <a:p>
            <a:pPr lvl="1"/>
            <a:r>
              <a:rPr lang="en-US" sz="2000" dirty="0" smtClean="0"/>
              <a:t>Digitization of system architectures</a:t>
            </a:r>
          </a:p>
          <a:p>
            <a:r>
              <a:rPr lang="en-US" sz="2400" dirty="0" smtClean="0"/>
              <a:t>What standards to adopt ?</a:t>
            </a:r>
            <a:endParaRPr lang="en-US" sz="2400" dirty="0" smtClean="0"/>
          </a:p>
          <a:p>
            <a:r>
              <a:rPr lang="en-US" sz="2400" dirty="0"/>
              <a:t>Benefits of digital cybersecurity</a:t>
            </a:r>
          </a:p>
          <a:p>
            <a:endParaRPr lang="en-US" sz="2400" dirty="0" smtClean="0"/>
          </a:p>
          <a:p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457EAA2-44EB-1E4C-9F0D-B379BF70C5B2}" type="datetime1">
              <a:rPr lang="en-US" smtClean="0"/>
              <a:pPr/>
              <a:t>9/14/22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0AD658C-420F-44E4-BE39-3F462A03150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619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8637" y="3745228"/>
            <a:ext cx="911384" cy="911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Digital Risk  Assessment</a:t>
            </a:r>
            <a:endParaRPr lang="en-US" sz="4400" dirty="0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967408" y="1652411"/>
            <a:ext cx="511030" cy="299193"/>
          </a:xfrm>
          <a:prstGeom prst="straightConnector1">
            <a:avLst/>
          </a:prstGeom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5917302" y="2893460"/>
            <a:ext cx="1458341" cy="101097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345463" y="1846266"/>
            <a:ext cx="1727180" cy="92984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1416787" y="2053133"/>
            <a:ext cx="1584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Digital Content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85815" y="3183553"/>
            <a:ext cx="7445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System 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Facts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72998" y="3055361"/>
            <a:ext cx="117983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Cybersecurity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Knowledge 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Base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93226" y="3968205"/>
            <a:ext cx="24479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Automated </a:t>
            </a:r>
            <a:r>
              <a:rPr lang="en-US" sz="1400" dirty="0" smtClean="0"/>
              <a:t>  Risk  Assessment </a:t>
            </a:r>
            <a:endParaRPr lang="en-US" sz="1400" dirty="0"/>
          </a:p>
          <a:p>
            <a:pPr algn="ctr"/>
            <a:r>
              <a:rPr lang="en-US" sz="1400" dirty="0"/>
              <a:t>Methodology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2804582" y="2695035"/>
            <a:ext cx="605275" cy="430607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4367259" y="3779752"/>
            <a:ext cx="318991" cy="222652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5724186" y="3779752"/>
            <a:ext cx="348812" cy="222652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2923103" y="2802806"/>
            <a:ext cx="5146204" cy="1998374"/>
          </a:xfrm>
          <a:prstGeom prst="rect">
            <a:avLst/>
          </a:pr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5642354" y="4491425"/>
            <a:ext cx="24277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Automated assessment &amp; reporting</a:t>
            </a:r>
          </a:p>
        </p:txBody>
      </p:sp>
      <p:sp>
        <p:nvSpPr>
          <p:cNvPr id="69" name="Oval 68"/>
          <p:cNvSpPr/>
          <p:nvPr/>
        </p:nvSpPr>
        <p:spPr>
          <a:xfrm>
            <a:off x="7184804" y="1716459"/>
            <a:ext cx="1727180" cy="92984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/>
          <p:cNvSpPr txBox="1"/>
          <p:nvPr/>
        </p:nvSpPr>
        <p:spPr>
          <a:xfrm>
            <a:off x="7457537" y="1897601"/>
            <a:ext cx="1223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Cybersecurity </a:t>
            </a:r>
          </a:p>
          <a:p>
            <a:pPr algn="ctr"/>
            <a:r>
              <a:rPr lang="en-US" sz="1400" dirty="0"/>
              <a:t>Research</a:t>
            </a:r>
          </a:p>
        </p:txBody>
      </p:sp>
      <p:cxnSp>
        <p:nvCxnSpPr>
          <p:cNvPr id="71" name="Straight Arrow Connector 70"/>
          <p:cNvCxnSpPr/>
          <p:nvPr/>
        </p:nvCxnSpPr>
        <p:spPr>
          <a:xfrm flipH="1">
            <a:off x="7142562" y="2654058"/>
            <a:ext cx="351769" cy="280790"/>
          </a:xfrm>
          <a:prstGeom prst="straightConnector1">
            <a:avLst/>
          </a:prstGeom>
          <a:ln w="25400" cap="flat" cmpd="sng" algn="ctr">
            <a:solidFill>
              <a:schemeClr val="accent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64189" y="1340361"/>
            <a:ext cx="9145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 Rounded MT Bold"/>
              </a:rPr>
              <a:t>System</a:t>
            </a:r>
          </a:p>
        </p:txBody>
      </p:sp>
      <p:sp>
        <p:nvSpPr>
          <p:cNvPr id="48" name="Oval 47"/>
          <p:cNvSpPr/>
          <p:nvPr/>
        </p:nvSpPr>
        <p:spPr>
          <a:xfrm>
            <a:off x="3323772" y="2865012"/>
            <a:ext cx="1458341" cy="101097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System Facts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6650476" y="4955068"/>
            <a:ext cx="16882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ourier" charset="0"/>
                <a:ea typeface="Courier" charset="0"/>
                <a:cs typeface="Courier" charset="0"/>
              </a:rPr>
              <a:t>Risk </a:t>
            </a:r>
            <a:r>
              <a:rPr lang="en-US" sz="1400" dirty="0" smtClean="0">
                <a:latin typeface="Courier" charset="0"/>
                <a:ea typeface="Courier" charset="0"/>
                <a:cs typeface="Courier" charset="0"/>
              </a:rPr>
              <a:t>Analytics</a:t>
            </a:r>
            <a:endParaRPr lang="en-US" sz="1400" dirty="0">
              <a:latin typeface="Courier" charset="0"/>
              <a:ea typeface="Courier" charset="0"/>
              <a:cs typeface="Courier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135" y="970565"/>
            <a:ext cx="1358600" cy="84854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1" t="30917" r="8912" b="30732"/>
          <a:stretch/>
        </p:blipFill>
        <p:spPr>
          <a:xfrm>
            <a:off x="4162052" y="4881382"/>
            <a:ext cx="2513631" cy="118911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1876" y="1023325"/>
            <a:ext cx="2452631" cy="1040097"/>
          </a:xfrm>
          <a:prstGeom prst="rect">
            <a:avLst/>
          </a:prstGeom>
        </p:spPr>
      </p:pic>
      <p:cxnSp>
        <p:nvCxnSpPr>
          <p:cNvPr id="32" name="Straight Arrow Connector 31"/>
          <p:cNvCxnSpPr/>
          <p:nvPr/>
        </p:nvCxnSpPr>
        <p:spPr>
          <a:xfrm>
            <a:off x="5463489" y="4446140"/>
            <a:ext cx="0" cy="716004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56889" y="3566249"/>
            <a:ext cx="19199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Courier" charset="0"/>
                <a:ea typeface="Courier" charset="0"/>
                <a:cs typeface="Courier" charset="0"/>
              </a:rPr>
              <a:t>Unified Digital Risk Assessment</a:t>
            </a:r>
          </a:p>
          <a:p>
            <a:pPr algn="ctr"/>
            <a:r>
              <a:rPr lang="en-US" sz="1400" dirty="0" smtClean="0">
                <a:latin typeface="Courier" charset="0"/>
                <a:ea typeface="Courier" charset="0"/>
                <a:cs typeface="Courier" charset="0"/>
              </a:rPr>
              <a:t>Methodology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73426" y="5162144"/>
            <a:ext cx="21178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ourier" charset="0"/>
                <a:ea typeface="Courier" charset="0"/>
                <a:cs typeface="Courier" charset="0"/>
              </a:rPr>
              <a:t>Multiple Standards</a:t>
            </a:r>
            <a:endParaRPr lang="en-US" sz="1400" dirty="0">
              <a:latin typeface="Courier" charset="0"/>
              <a:ea typeface="Courier" charset="0"/>
              <a:cs typeface="Courier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8719" y="4516718"/>
            <a:ext cx="19453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Courier" charset="0"/>
                <a:ea typeface="Courier" charset="0"/>
                <a:cs typeface="Courier" charset="0"/>
              </a:rPr>
              <a:t>Digital </a:t>
            </a:r>
            <a:r>
              <a:rPr lang="en-US" sz="1400" dirty="0">
                <a:latin typeface="Courier" charset="0"/>
                <a:ea typeface="Courier" charset="0"/>
                <a:cs typeface="Courier" charset="0"/>
              </a:rPr>
              <a:t>Risk </a:t>
            </a:r>
            <a:r>
              <a:rPr lang="en-US" sz="1400" dirty="0" smtClean="0">
                <a:latin typeface="Courier" charset="0"/>
                <a:ea typeface="Courier" charset="0"/>
                <a:cs typeface="Courier" charset="0"/>
              </a:rPr>
              <a:t>Model</a:t>
            </a:r>
            <a:endParaRPr lang="en-US" sz="1400" dirty="0">
              <a:latin typeface="Courier" charset="0"/>
              <a:ea typeface="Courier" charset="0"/>
              <a:cs typeface="Courier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619444" y="2205053"/>
            <a:ext cx="23483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Courier" charset="0"/>
                <a:ea typeface="Courier" charset="0"/>
                <a:cs typeface="Courier" charset="0"/>
              </a:rPr>
              <a:t>U</a:t>
            </a:r>
            <a:r>
              <a:rPr lang="en-US" sz="1400" dirty="0" smtClean="0">
                <a:latin typeface="Courier" charset="0"/>
                <a:ea typeface="Courier" charset="0"/>
                <a:cs typeface="Courier" charset="0"/>
              </a:rPr>
              <a:t>pper </a:t>
            </a:r>
            <a:r>
              <a:rPr lang="en-US" sz="1400" dirty="0">
                <a:latin typeface="Courier" charset="0"/>
                <a:ea typeface="Courier" charset="0"/>
                <a:cs typeface="Courier" charset="0"/>
              </a:rPr>
              <a:t>O</a:t>
            </a:r>
            <a:r>
              <a:rPr lang="en-US" sz="1400" dirty="0" smtClean="0">
                <a:latin typeface="Courier" charset="0"/>
                <a:ea typeface="Courier" charset="0"/>
                <a:cs typeface="Courier" charset="0"/>
              </a:rPr>
              <a:t>ntologies </a:t>
            </a:r>
            <a:r>
              <a:rPr lang="en-US" sz="1400" smtClean="0">
                <a:latin typeface="Courier" charset="0"/>
                <a:ea typeface="Courier" charset="0"/>
                <a:cs typeface="Courier" charset="0"/>
              </a:rPr>
              <a:t>for Cybersecurity</a:t>
            </a:r>
            <a:endParaRPr lang="en-US" sz="1400" dirty="0">
              <a:latin typeface="Courier" charset="0"/>
              <a:ea typeface="Courier" charset="0"/>
              <a:cs typeface="Courier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85507" y="2832485"/>
            <a:ext cx="1919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Courier" charset="0"/>
                <a:ea typeface="Courier" charset="0"/>
                <a:cs typeface="Courier" charset="0"/>
              </a:rPr>
              <a:t>Digital System Architecture</a:t>
            </a:r>
            <a:endParaRPr lang="en-US" sz="1400" dirty="0" smtClean="0">
              <a:latin typeface="Courier" charset="0"/>
              <a:ea typeface="Courier" charset="0"/>
              <a:cs typeface="Courier" charset="0"/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5220929" y="4427924"/>
            <a:ext cx="7614" cy="734220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480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3391" y="1018213"/>
            <a:ext cx="2195618" cy="480131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ISO/IEC 13335</a:t>
            </a:r>
          </a:p>
          <a:p>
            <a:r>
              <a:rPr lang="en-US" dirty="0"/>
              <a:t>ISO/IEC 15408</a:t>
            </a:r>
          </a:p>
          <a:p>
            <a:r>
              <a:rPr lang="en-US" dirty="0"/>
              <a:t>ISO/IEC 15443</a:t>
            </a:r>
          </a:p>
          <a:p>
            <a:r>
              <a:rPr lang="en-US" u="sng" dirty="0"/>
              <a:t>ISO/IEC 27001</a:t>
            </a:r>
          </a:p>
          <a:p>
            <a:r>
              <a:rPr lang="en-US" dirty="0"/>
              <a:t>CRAMM (UK)</a:t>
            </a:r>
          </a:p>
          <a:p>
            <a:r>
              <a:rPr lang="en-US" u="sng" dirty="0"/>
              <a:t>EBIOS (France)</a:t>
            </a:r>
          </a:p>
          <a:p>
            <a:r>
              <a:rPr lang="en-US" dirty="0" err="1"/>
              <a:t>Mehari</a:t>
            </a:r>
            <a:r>
              <a:rPr lang="en-US" dirty="0"/>
              <a:t> (France)</a:t>
            </a:r>
          </a:p>
          <a:p>
            <a:r>
              <a:rPr lang="en-US" dirty="0" err="1"/>
              <a:t>Magerit</a:t>
            </a:r>
            <a:r>
              <a:rPr lang="en-US" dirty="0"/>
              <a:t> (Spain)</a:t>
            </a:r>
          </a:p>
          <a:p>
            <a:r>
              <a:rPr lang="en-US" u="sng" dirty="0"/>
              <a:t>HTRA (Canada</a:t>
            </a:r>
            <a:r>
              <a:rPr lang="en-US" u="sng" dirty="0" smtClean="0"/>
              <a:t>)</a:t>
            </a:r>
          </a:p>
          <a:p>
            <a:r>
              <a:rPr lang="en-US" u="sng" dirty="0" smtClean="0"/>
              <a:t>NIST SP-800-30 (US)</a:t>
            </a:r>
            <a:endParaRPr lang="en-US" u="sng" dirty="0"/>
          </a:p>
          <a:p>
            <a:r>
              <a:rPr lang="en-US" u="sng" dirty="0"/>
              <a:t>NIST </a:t>
            </a:r>
            <a:r>
              <a:rPr lang="en-US" u="sng" dirty="0" smtClean="0"/>
              <a:t>SP-800-39 </a:t>
            </a:r>
            <a:r>
              <a:rPr lang="en-US" u="sng" dirty="0"/>
              <a:t>(US)</a:t>
            </a:r>
          </a:p>
          <a:p>
            <a:r>
              <a:rPr lang="en-US" dirty="0"/>
              <a:t>Octave (SEI CMU)</a:t>
            </a:r>
          </a:p>
          <a:p>
            <a:r>
              <a:rPr lang="en-US" dirty="0" err="1"/>
              <a:t>RiskAn</a:t>
            </a:r>
            <a:r>
              <a:rPr lang="en-US" dirty="0"/>
              <a:t> (Czech Rep)</a:t>
            </a:r>
          </a:p>
          <a:p>
            <a:r>
              <a:rPr lang="en-US" dirty="0"/>
              <a:t>Microsoft Threat </a:t>
            </a:r>
            <a:r>
              <a:rPr lang="en-US" dirty="0" smtClean="0"/>
              <a:t>Analysis </a:t>
            </a:r>
          </a:p>
          <a:p>
            <a:r>
              <a:rPr lang="en-US" dirty="0" smtClean="0"/>
              <a:t>STRIDE</a:t>
            </a:r>
            <a:endParaRPr lang="en-US" dirty="0"/>
          </a:p>
          <a:p>
            <a:r>
              <a:rPr lang="en-US" i="1" dirty="0" smtClean="0"/>
              <a:t>others</a:t>
            </a:r>
            <a:endParaRPr lang="en-US" i="1" dirty="0"/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2278505" y="2068643"/>
            <a:ext cx="4199744" cy="8244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standards to adopt?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457EAA2-44EB-1E4C-9F0D-B379BF70C5B2}" type="datetime1">
              <a:rPr lang="en-US" smtClean="0"/>
              <a:pPr/>
              <a:t>9/14/22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0AD658C-420F-44E4-BE39-3F462A031508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34483" y="2677959"/>
            <a:ext cx="19199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Courier" charset="0"/>
                <a:ea typeface="Courier" charset="0"/>
                <a:cs typeface="Courier" charset="0"/>
              </a:rPr>
              <a:t>Unified Digital Risk Assessment</a:t>
            </a:r>
          </a:p>
          <a:p>
            <a:pPr algn="ctr"/>
            <a:r>
              <a:rPr lang="en-US" sz="1400" dirty="0" smtClean="0">
                <a:latin typeface="Courier" charset="0"/>
                <a:ea typeface="Courier" charset="0"/>
                <a:cs typeface="Courier" charset="0"/>
              </a:rPr>
              <a:t>Methodology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81793" y="4629053"/>
            <a:ext cx="222528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latin typeface="Courier" charset="0"/>
                <a:ea typeface="Courier" charset="0"/>
                <a:cs typeface="Courier" charset="0"/>
              </a:rPr>
              <a:t>Multiple Standards </a:t>
            </a:r>
          </a:p>
          <a:p>
            <a:pPr algn="ctr"/>
            <a:r>
              <a:rPr lang="en-US" sz="1400" dirty="0" smtClean="0">
                <a:latin typeface="Courier" charset="0"/>
                <a:ea typeface="Courier" charset="0"/>
                <a:cs typeface="Courier" charset="0"/>
              </a:rPr>
              <a:t>For the modern </a:t>
            </a:r>
          </a:p>
          <a:p>
            <a:pPr algn="ctr"/>
            <a:r>
              <a:rPr lang="en-US" sz="1400" dirty="0" smtClean="0">
                <a:latin typeface="Courier" charset="0"/>
                <a:ea typeface="Courier" charset="0"/>
                <a:cs typeface="Courier" charset="0"/>
              </a:rPr>
              <a:t>digital </a:t>
            </a:r>
          </a:p>
          <a:p>
            <a:pPr algn="ctr"/>
            <a:r>
              <a:rPr lang="en-US" sz="1400" dirty="0" smtClean="0">
                <a:latin typeface="Courier" charset="0"/>
                <a:ea typeface="Courier" charset="0"/>
                <a:cs typeface="Courier" charset="0"/>
              </a:rPr>
              <a:t>ecosystem</a:t>
            </a:r>
            <a:endParaRPr lang="en-US" sz="1400" dirty="0">
              <a:latin typeface="Courier" charset="0"/>
              <a:ea typeface="Courier" charset="0"/>
              <a:cs typeface="Courier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21784" y="3628428"/>
            <a:ext cx="19453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Courier" charset="0"/>
                <a:ea typeface="Courier" charset="0"/>
                <a:cs typeface="Courier" charset="0"/>
              </a:rPr>
              <a:t>Digital </a:t>
            </a:r>
            <a:r>
              <a:rPr lang="en-US" sz="1400" dirty="0">
                <a:latin typeface="Courier" charset="0"/>
                <a:ea typeface="Courier" charset="0"/>
                <a:cs typeface="Courier" charset="0"/>
              </a:rPr>
              <a:t>Risk </a:t>
            </a:r>
            <a:r>
              <a:rPr lang="en-US" sz="1400" dirty="0" smtClean="0">
                <a:latin typeface="Courier" charset="0"/>
                <a:ea typeface="Courier" charset="0"/>
                <a:cs typeface="Courier" charset="0"/>
              </a:rPr>
              <a:t>Model</a:t>
            </a:r>
            <a:endParaRPr lang="en-US" sz="1400" dirty="0">
              <a:latin typeface="Courier" charset="0"/>
              <a:ea typeface="Courier" charset="0"/>
              <a:cs typeface="Courier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34483" y="1944195"/>
            <a:ext cx="1919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Courier" charset="0"/>
                <a:ea typeface="Courier" charset="0"/>
                <a:cs typeface="Courier" charset="0"/>
              </a:rPr>
              <a:t>Digital System Architecture</a:t>
            </a:r>
            <a:endParaRPr lang="en-US" sz="1400" dirty="0" smtClean="0">
              <a:latin typeface="Courier" charset="0"/>
              <a:ea typeface="Courier" charset="0"/>
              <a:cs typeface="Courier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353456" y="2677959"/>
            <a:ext cx="4124793" cy="335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2386077" y="3120452"/>
            <a:ext cx="4092172" cy="2961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2743200" y="3265841"/>
            <a:ext cx="3735049" cy="4414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2743200" y="3416623"/>
            <a:ext cx="3810000" cy="5665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Left Brace 21"/>
          <p:cNvSpPr/>
          <p:nvPr/>
        </p:nvSpPr>
        <p:spPr>
          <a:xfrm>
            <a:off x="6478249" y="2583629"/>
            <a:ext cx="283784" cy="153043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998929" y="1526044"/>
            <a:ext cx="3117057" cy="37856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Challenges: 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Decades old, pre-digital</a:t>
            </a:r>
            <a:endParaRPr lang="en-US" sz="2000" dirty="0" smtClean="0"/>
          </a:p>
          <a:p>
            <a:pPr marL="457200" indent="-457200">
              <a:buAutoNum type="arabicParenR"/>
            </a:pPr>
            <a:r>
              <a:rPr lang="en-US" sz="2000" dirty="0" smtClean="0"/>
              <a:t>Few </a:t>
            </a:r>
            <a:r>
              <a:rPr lang="en-US" sz="2000" dirty="0" smtClean="0"/>
              <a:t>approaches deal with discernable concepts to be </a:t>
            </a:r>
            <a:r>
              <a:rPr lang="en-US" sz="2000" dirty="0" smtClean="0"/>
              <a:t>digital</a:t>
            </a:r>
            <a:endParaRPr lang="en-US" sz="2000" dirty="0" smtClean="0"/>
          </a:p>
          <a:p>
            <a:pPr marL="457200" indent="-457200">
              <a:buFontTx/>
              <a:buAutoNum type="arabicParenR"/>
            </a:pPr>
            <a:r>
              <a:rPr lang="en-US" sz="2000" dirty="0"/>
              <a:t>Few approaches are systematic enough to </a:t>
            </a:r>
            <a:r>
              <a:rPr lang="en-US" sz="2000" dirty="0" smtClean="0"/>
              <a:t>be automatable</a:t>
            </a:r>
            <a:endParaRPr lang="en-US" sz="2000" dirty="0"/>
          </a:p>
          <a:p>
            <a:pPr marL="457200" indent="-457200">
              <a:buAutoNum type="arabicParenR"/>
            </a:pPr>
            <a:r>
              <a:rPr lang="en-US" sz="2000" dirty="0" smtClean="0"/>
              <a:t>None addresses assurance (</a:t>
            </a:r>
            <a:r>
              <a:rPr lang="en-US" sz="2000" i="1" dirty="0" smtClean="0"/>
              <a:t>How do we know that we’ve identified all risks?)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2937035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of digital cybersecurity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457EAA2-44EB-1E4C-9F0D-B379BF70C5B2}" type="datetime1">
              <a:rPr lang="en-US" smtClean="0"/>
              <a:pPr/>
              <a:t>9/13/22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0AD658C-420F-44E4-BE39-3F462A031508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54" y="1212126"/>
            <a:ext cx="4102608" cy="4328160"/>
          </a:xfrm>
          <a:prstGeom prst="rect">
            <a:avLst/>
          </a:prstGeom>
        </p:spPr>
      </p:pic>
      <p:sp>
        <p:nvSpPr>
          <p:cNvPr id="14" name="Right Arrow 13"/>
          <p:cNvSpPr/>
          <p:nvPr/>
        </p:nvSpPr>
        <p:spPr>
          <a:xfrm>
            <a:off x="5043948" y="1533832"/>
            <a:ext cx="3864078" cy="1002891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5237091" y="1787922"/>
            <a:ext cx="0" cy="516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888027" y="1773174"/>
            <a:ext cx="0" cy="516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7030063" y="1787922"/>
            <a:ext cx="0" cy="516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637857" y="1787922"/>
            <a:ext cx="0" cy="516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 rot="18984095">
            <a:off x="4642104" y="1242552"/>
            <a:ext cx="924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prepare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5018206" y="2447086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2w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 rot="18984095">
            <a:off x="5177262" y="1181910"/>
            <a:ext cx="1143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categorize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 rot="18984095">
            <a:off x="5732228" y="1149823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select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5450729" y="2447086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r>
              <a:rPr lang="en-US" dirty="0" smtClean="0"/>
              <a:t>w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 rot="18984095">
            <a:off x="5997689" y="1171946"/>
            <a:ext cx="1208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implement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6165495" y="2447086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12w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6828960" y="2447086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r>
              <a:rPr lang="en-US" dirty="0" smtClean="0"/>
              <a:t>w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 rot="18984095">
            <a:off x="7023283" y="1204108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assess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7459491" y="2447086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2w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 rot="18984095">
            <a:off x="7374577" y="1164333"/>
            <a:ext cx="1072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authorize</a:t>
            </a:r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7893834" y="1773174"/>
            <a:ext cx="0" cy="516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ight Arrow 48"/>
          <p:cNvSpPr/>
          <p:nvPr/>
        </p:nvSpPr>
        <p:spPr>
          <a:xfrm>
            <a:off x="5070052" y="3488601"/>
            <a:ext cx="3864078" cy="1002891"/>
          </a:xfrm>
          <a:prstGeom prst="rightArrow">
            <a:avLst>
              <a:gd name="adj1" fmla="val 50000"/>
              <a:gd name="adj2" fmla="val 2500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174707" y="3742691"/>
            <a:ext cx="0" cy="516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5347505" y="3742691"/>
            <a:ext cx="0" cy="516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5820491" y="3742691"/>
            <a:ext cx="0" cy="516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6021333" y="3727943"/>
            <a:ext cx="0" cy="516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6140430" y="3742691"/>
            <a:ext cx="0" cy="516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H="1">
            <a:off x="6140430" y="2289368"/>
            <a:ext cx="1785856" cy="14533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flipH="1">
            <a:off x="5058613" y="2317380"/>
            <a:ext cx="6958" cy="13958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ight Arrow 70"/>
          <p:cNvSpPr/>
          <p:nvPr/>
        </p:nvSpPr>
        <p:spPr>
          <a:xfrm>
            <a:off x="5070052" y="4287311"/>
            <a:ext cx="3864078" cy="1002891"/>
          </a:xfrm>
          <a:prstGeom prst="rightArrow">
            <a:avLst>
              <a:gd name="adj1" fmla="val 50000"/>
              <a:gd name="adj2" fmla="val 2500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2" name="Straight Connector 71"/>
          <p:cNvCxnSpPr/>
          <p:nvPr/>
        </p:nvCxnSpPr>
        <p:spPr>
          <a:xfrm>
            <a:off x="5174707" y="4541401"/>
            <a:ext cx="0" cy="516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5229521" y="4541401"/>
            <a:ext cx="0" cy="516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5466539" y="4541401"/>
            <a:ext cx="0" cy="516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5652633" y="4526653"/>
            <a:ext cx="0" cy="516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5756982" y="4541401"/>
            <a:ext cx="0" cy="516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ight Arrow 76"/>
          <p:cNvSpPr/>
          <p:nvPr/>
        </p:nvSpPr>
        <p:spPr>
          <a:xfrm>
            <a:off x="5058613" y="5042847"/>
            <a:ext cx="3864078" cy="1002891"/>
          </a:xfrm>
          <a:prstGeom prst="rightArrow">
            <a:avLst>
              <a:gd name="adj1" fmla="val 50000"/>
              <a:gd name="adj2" fmla="val 2500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8" name="Straight Connector 77"/>
          <p:cNvCxnSpPr/>
          <p:nvPr/>
        </p:nvCxnSpPr>
        <p:spPr>
          <a:xfrm>
            <a:off x="5117870" y="5296937"/>
            <a:ext cx="0" cy="516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5179481" y="5296937"/>
            <a:ext cx="0" cy="516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5291848" y="5282189"/>
            <a:ext cx="0" cy="516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5430890" y="5312615"/>
            <a:ext cx="0" cy="516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5355317" y="5296937"/>
            <a:ext cx="0" cy="516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H="1">
            <a:off x="5716967" y="4235692"/>
            <a:ext cx="413592" cy="32151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 flipH="1">
            <a:off x="5435065" y="5029921"/>
            <a:ext cx="321917" cy="27045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8068732" y="1860996"/>
            <a:ext cx="828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ourier" charset="0"/>
                <a:ea typeface="Courier" charset="0"/>
                <a:cs typeface="Courier" charset="0"/>
              </a:rPr>
              <a:t>M</a:t>
            </a:r>
            <a:r>
              <a:rPr lang="en-US" sz="1400" dirty="0" smtClean="0">
                <a:latin typeface="Courier" charset="0"/>
                <a:ea typeface="Courier" charset="0"/>
                <a:cs typeface="Courier" charset="0"/>
              </a:rPr>
              <a:t>anual</a:t>
            </a:r>
            <a:endParaRPr lang="en-US" sz="1400" dirty="0">
              <a:latin typeface="Courier" charset="0"/>
              <a:ea typeface="Courier" charset="0"/>
              <a:cs typeface="Courier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7699478" y="3840722"/>
            <a:ext cx="1002070" cy="315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smtClean="0">
                <a:latin typeface="Courier" charset="0"/>
                <a:ea typeface="Courier" charset="0"/>
                <a:cs typeface="Courier" charset="0"/>
              </a:rPr>
              <a:t>Digital</a:t>
            </a:r>
            <a:endParaRPr lang="en-US" sz="1400" dirty="0">
              <a:latin typeface="Courier" charset="0"/>
              <a:ea typeface="Courier" charset="0"/>
              <a:cs typeface="Courier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7676733" y="4604270"/>
            <a:ext cx="1245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ourier" charset="0"/>
                <a:ea typeface="Courier" charset="0"/>
                <a:cs typeface="Courier" charset="0"/>
              </a:rPr>
              <a:t>Digital-2</a:t>
            </a:r>
            <a:endParaRPr lang="en-US" sz="1400" dirty="0">
              <a:latin typeface="Courier" charset="0"/>
              <a:ea typeface="Courier" charset="0"/>
              <a:cs typeface="Courier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7718888" y="5360192"/>
            <a:ext cx="1245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ourier" charset="0"/>
                <a:ea typeface="Courier" charset="0"/>
                <a:cs typeface="Courier" charset="0"/>
              </a:rPr>
              <a:t>Digital-3</a:t>
            </a:r>
            <a:endParaRPr lang="en-US" sz="1400" dirty="0">
              <a:latin typeface="Courier" charset="0"/>
              <a:ea typeface="Courier" charset="0"/>
              <a:cs typeface="Courie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50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?</a:t>
            </a: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199540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NIST </a:t>
            </a:r>
            <a:r>
              <a:rPr lang="en-US" dirty="0" smtClean="0"/>
              <a:t>800-53 </a:t>
            </a:r>
            <a:r>
              <a:rPr lang="en-US" dirty="0" smtClean="0"/>
              <a:t>controls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853" y="1182223"/>
            <a:ext cx="4190901" cy="43710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4731" y="2384435"/>
            <a:ext cx="4507396" cy="3757961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V="1">
            <a:off x="2107580" y="2530929"/>
            <a:ext cx="1257151" cy="784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5043603" y="2211228"/>
            <a:ext cx="393776" cy="8033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5242" y="1214659"/>
            <a:ext cx="3402711" cy="113018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9832" y="4263415"/>
            <a:ext cx="3188657" cy="1083228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>
            <a:off x="4572000" y="3137403"/>
            <a:ext cx="1485900" cy="10794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4212757" y="4618241"/>
            <a:ext cx="1661691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>
                <a:latin typeface="Helvetica" charset="0"/>
              </a:rPr>
              <a:t>policies</a:t>
            </a:r>
          </a:p>
          <a:p>
            <a:r>
              <a:rPr lang="en-US" dirty="0">
                <a:latin typeface="Helvetica" charset="0"/>
              </a:rPr>
              <a:t>procedures</a:t>
            </a:r>
          </a:p>
          <a:p>
            <a:r>
              <a:rPr lang="en-US" dirty="0">
                <a:latin typeface="Helvetica" charset="0"/>
              </a:rPr>
              <a:t>people</a:t>
            </a:r>
            <a:endParaRPr lang="en-US" dirty="0" smtClean="0">
              <a:latin typeface="Helvetica" charset="0"/>
            </a:endParaRPr>
          </a:p>
          <a:p>
            <a:r>
              <a:rPr lang="en-US" dirty="0">
                <a:latin typeface="Helvetica" charset="0"/>
              </a:rPr>
              <a:t>m</a:t>
            </a:r>
            <a:r>
              <a:rPr lang="en-US" dirty="0" smtClean="0">
                <a:latin typeface="Helvetica" charset="0"/>
              </a:rPr>
              <a:t>echanisms (software </a:t>
            </a:r>
            <a:r>
              <a:rPr lang="en-US" dirty="0">
                <a:latin typeface="Helvetica" charset="0"/>
              </a:rPr>
              <a:t>and hardware</a:t>
            </a:r>
            <a:r>
              <a:rPr lang="en-US" dirty="0" smtClean="0">
                <a:latin typeface="Helvetica" charset="0"/>
              </a:rPr>
              <a:t>)</a:t>
            </a:r>
            <a:endParaRPr lang="en-US" dirty="0">
              <a:latin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309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Attack  Tree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10" y="984738"/>
            <a:ext cx="7893782" cy="48533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23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</a:t>
            </a:r>
            <a:r>
              <a:rPr lang="en-US" dirty="0" smtClean="0"/>
              <a:t>nvestigate </a:t>
            </a:r>
            <a:r>
              <a:rPr lang="en-US" dirty="0" smtClean="0"/>
              <a:t>each attack path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12" y="886265"/>
            <a:ext cx="8227456" cy="49096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833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Root causes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400" dirty="0"/>
              <a:t>I</a:t>
            </a:r>
            <a:r>
              <a:rPr lang="en-US" sz="2400" dirty="0" smtClean="0"/>
              <a:t>nsufficient </a:t>
            </a:r>
            <a:r>
              <a:rPr lang="en-US" sz="2400" dirty="0"/>
              <a:t>digitization of </a:t>
            </a:r>
            <a:r>
              <a:rPr lang="en-US" sz="2400" dirty="0" smtClean="0"/>
              <a:t>architectures: we still need human to interpret system architecture diagrams and documents</a:t>
            </a:r>
          </a:p>
          <a:p>
            <a:r>
              <a:rPr lang="en-US" sz="2400" dirty="0" smtClean="0"/>
              <a:t>Insufficient </a:t>
            </a:r>
            <a:r>
              <a:rPr lang="en-US" sz="2400" dirty="0"/>
              <a:t>digitization of threat-risk-vulnerability space: we still need a human to interpret risk </a:t>
            </a:r>
            <a:r>
              <a:rPr lang="en-US" sz="2400" dirty="0" smtClean="0"/>
              <a:t>claims</a:t>
            </a:r>
          </a:p>
          <a:p>
            <a:r>
              <a:rPr lang="en-US" sz="2400" dirty="0"/>
              <a:t>Subjectivity of risk </a:t>
            </a:r>
            <a:r>
              <a:rPr lang="en-US" sz="2400" dirty="0" smtClean="0"/>
              <a:t>identification</a:t>
            </a:r>
          </a:p>
          <a:p>
            <a:r>
              <a:rPr lang="en-US" sz="2400" dirty="0"/>
              <a:t>Risk identification is not </a:t>
            </a:r>
            <a:r>
              <a:rPr lang="en-US" sz="2400" dirty="0" smtClean="0"/>
              <a:t>repeatable</a:t>
            </a:r>
            <a:endParaRPr lang="en-US" sz="2400" dirty="0"/>
          </a:p>
          <a:p>
            <a:r>
              <a:rPr lang="en-US" sz="2400" dirty="0"/>
              <a:t>Multiple silo technologies</a:t>
            </a:r>
          </a:p>
          <a:p>
            <a:r>
              <a:rPr lang="en-US" sz="2400" dirty="0"/>
              <a:t>Lack of </a:t>
            </a:r>
            <a:r>
              <a:rPr lang="en-US" sz="2400" dirty="0" smtClean="0"/>
              <a:t>cooperation</a:t>
            </a:r>
          </a:p>
          <a:p>
            <a:r>
              <a:rPr lang="en-US" sz="2400" dirty="0" smtClean="0"/>
              <a:t>Lack of useful ontologies of attacks</a:t>
            </a:r>
            <a:endParaRPr lang="en-US" sz="2400" dirty="0"/>
          </a:p>
          <a:p>
            <a:r>
              <a:rPr lang="en-US" sz="2400" dirty="0"/>
              <a:t>L</a:t>
            </a:r>
            <a:r>
              <a:rPr lang="en-US" sz="2400" dirty="0" smtClean="0"/>
              <a:t>ack </a:t>
            </a:r>
            <a:r>
              <a:rPr lang="en-US" sz="2400" dirty="0"/>
              <a:t>of standards</a:t>
            </a:r>
          </a:p>
          <a:p>
            <a:endParaRPr lang="en-US" sz="2400" dirty="0" smtClean="0"/>
          </a:p>
          <a:p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457EAA2-44EB-1E4C-9F0D-B379BF70C5B2}" type="datetime1">
              <a:rPr lang="en-US" smtClean="0"/>
              <a:pPr/>
              <a:t>9/13/22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0AD658C-420F-44E4-BE39-3F462A031508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947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Picture 17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54" y="2576391"/>
            <a:ext cx="1821659" cy="11377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Top-down vs bottom-up cybersecurity</a:t>
            </a:r>
            <a:endParaRPr lang="en-US" dirty="0"/>
          </a:p>
        </p:txBody>
      </p:sp>
      <p:sp>
        <p:nvSpPr>
          <p:cNvPr id="50" name="Isosceles Triangle 3"/>
          <p:cNvSpPr/>
          <p:nvPr/>
        </p:nvSpPr>
        <p:spPr>
          <a:xfrm>
            <a:off x="1492362" y="2099435"/>
            <a:ext cx="4780834" cy="2783270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51" name="Straight Connector 50"/>
          <p:cNvCxnSpPr/>
          <p:nvPr/>
        </p:nvCxnSpPr>
        <p:spPr>
          <a:xfrm>
            <a:off x="3351061" y="2765200"/>
            <a:ext cx="1081930" cy="1191"/>
          </a:xfrm>
          <a:prstGeom prst="line">
            <a:avLst/>
          </a:prstGeom>
          <a:ln w="60325" cap="sq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2810096" y="3328061"/>
            <a:ext cx="2103752" cy="1191"/>
          </a:xfrm>
          <a:prstGeom prst="line">
            <a:avLst/>
          </a:prstGeom>
          <a:ln w="603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2329239" y="3866754"/>
            <a:ext cx="3065467" cy="1191"/>
          </a:xfrm>
          <a:prstGeom prst="line">
            <a:avLst/>
          </a:prstGeom>
          <a:ln w="603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1889994" y="4412311"/>
            <a:ext cx="3976322" cy="1191"/>
          </a:xfrm>
          <a:prstGeom prst="line">
            <a:avLst/>
          </a:prstGeom>
          <a:ln w="60325" cap="sq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3513526" y="2338038"/>
            <a:ext cx="82907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Business </a:t>
            </a:r>
          </a:p>
          <a:p>
            <a:r>
              <a:rPr lang="en-US" sz="1350" dirty="0">
                <a:solidFill>
                  <a:schemeClr val="bg1"/>
                </a:solidFill>
              </a:rPr>
              <a:t>process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187665" y="2916084"/>
            <a:ext cx="131394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System function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2906822" y="3432156"/>
            <a:ext cx="185980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Architecture </a:t>
            </a:r>
            <a:r>
              <a:rPr lang="en-US" sz="1350">
                <a:solidFill>
                  <a:schemeClr val="bg1"/>
                </a:solidFill>
              </a:rPr>
              <a:t>and design</a:t>
            </a:r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810095" y="3999637"/>
            <a:ext cx="208723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Code control and data flow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187665" y="4510520"/>
            <a:ext cx="113871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Network flow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3418864" y="1647471"/>
            <a:ext cx="90916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Enterprise</a:t>
            </a:r>
          </a:p>
        </p:txBody>
      </p:sp>
      <p:sp>
        <p:nvSpPr>
          <p:cNvPr id="158" name="TextBox 157"/>
          <p:cNvSpPr txBox="1"/>
          <p:nvPr/>
        </p:nvSpPr>
        <p:spPr>
          <a:xfrm>
            <a:off x="3256769" y="5065264"/>
            <a:ext cx="157966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Architectural model</a:t>
            </a:r>
            <a:endParaRPr lang="en-US" sz="1350" dirty="0"/>
          </a:p>
        </p:txBody>
      </p:sp>
      <p:grpSp>
        <p:nvGrpSpPr>
          <p:cNvPr id="167" name="Group 166"/>
          <p:cNvGrpSpPr/>
          <p:nvPr/>
        </p:nvGrpSpPr>
        <p:grpSpPr>
          <a:xfrm>
            <a:off x="1638840" y="2859992"/>
            <a:ext cx="1081197" cy="460568"/>
            <a:chOff x="828543" y="4120768"/>
            <a:chExt cx="3260377" cy="1767849"/>
          </a:xfrm>
        </p:grpSpPr>
        <p:pic>
          <p:nvPicPr>
            <p:cNvPr id="169" name="Picture 16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94235" y="4885317"/>
              <a:ext cx="1292985" cy="1003300"/>
            </a:xfrm>
            <a:prstGeom prst="rect">
              <a:avLst/>
            </a:prstGeom>
          </p:spPr>
        </p:pic>
        <p:pic>
          <p:nvPicPr>
            <p:cNvPr id="170" name="Picture 16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8543" y="4120768"/>
              <a:ext cx="926690" cy="990600"/>
            </a:xfrm>
            <a:prstGeom prst="rect">
              <a:avLst/>
            </a:prstGeom>
          </p:spPr>
        </p:pic>
        <p:pic>
          <p:nvPicPr>
            <p:cNvPr id="171" name="Picture 17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187220" y="4131769"/>
              <a:ext cx="901700" cy="711200"/>
            </a:xfrm>
            <a:prstGeom prst="rect">
              <a:avLst/>
            </a:prstGeom>
          </p:spPr>
        </p:pic>
        <p:cxnSp>
          <p:nvCxnSpPr>
            <p:cNvPr id="172" name="Straight Connector 171"/>
            <p:cNvCxnSpPr/>
            <p:nvPr/>
          </p:nvCxnSpPr>
          <p:spPr>
            <a:xfrm>
              <a:off x="1673247" y="4747368"/>
              <a:ext cx="749084" cy="29481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flipH="1">
              <a:off x="3104343" y="4641524"/>
              <a:ext cx="351146" cy="4006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4" name="Picture 173">
            <a:extLst>
              <a:ext uri="{FF2B5EF4-FFF2-40B4-BE49-F238E27FC236}">
                <a16:creationId xmlns="" xmlns:a16="http://schemas.microsoft.com/office/drawing/2014/main" id="{D07729EB-A29C-FF4E-85F3-709DF8D71937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805" y="4063113"/>
            <a:ext cx="614741" cy="614741"/>
          </a:xfrm>
          <a:prstGeom prst="rect">
            <a:avLst/>
          </a:prstGeom>
        </p:spPr>
      </p:pic>
      <p:pic>
        <p:nvPicPr>
          <p:cNvPr id="176" name="Picture 175">
            <a:extLst>
              <a:ext uri="{FF2B5EF4-FFF2-40B4-BE49-F238E27FC236}">
                <a16:creationId xmlns="" xmlns:a16="http://schemas.microsoft.com/office/drawing/2014/main" id="{D07729EB-A29C-FF4E-85F3-709DF8D71937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562" y="4789713"/>
            <a:ext cx="614741" cy="614741"/>
          </a:xfrm>
          <a:prstGeom prst="rect">
            <a:avLst/>
          </a:prstGeom>
        </p:spPr>
      </p:pic>
      <p:pic>
        <p:nvPicPr>
          <p:cNvPr id="165" name="Picture 164">
            <a:extLst>
              <a:ext uri="{FF2B5EF4-FFF2-40B4-BE49-F238E27FC236}">
                <a16:creationId xmlns="" xmlns:a16="http://schemas.microsoft.com/office/drawing/2014/main" id="{D07729EB-A29C-FF4E-85F3-709DF8D71937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867" y="4798463"/>
            <a:ext cx="614741" cy="61474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73248" y="1168426"/>
            <a:ext cx="271579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“Top” is two-fold: </a:t>
            </a:r>
          </a:p>
          <a:p>
            <a:r>
              <a:rPr lang="en-US" sz="1200" dirty="0"/>
              <a:t>1) system model linked to business processes; allows developing systematic risks in correlation with business impacts</a:t>
            </a:r>
          </a:p>
          <a:p>
            <a:r>
              <a:rPr lang="en-US" sz="1200" dirty="0"/>
              <a:t>2) top-down ontologies that allow developing systematic attack </a:t>
            </a:r>
            <a:r>
              <a:rPr lang="en-US" sz="1200" dirty="0" smtClean="0"/>
              <a:t>trees</a:t>
            </a:r>
            <a:endParaRPr lang="en-US" sz="1200" dirty="0"/>
          </a:p>
        </p:txBody>
      </p:sp>
      <p:sp>
        <p:nvSpPr>
          <p:cNvPr id="5" name="Rectangle 4"/>
          <p:cNvSpPr/>
          <p:nvPr/>
        </p:nvSpPr>
        <p:spPr>
          <a:xfrm>
            <a:off x="6463670" y="3843544"/>
            <a:ext cx="200064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“Bottom” means foundation</a:t>
            </a:r>
          </a:p>
          <a:p>
            <a:r>
              <a:rPr lang="en-US" sz="1200" dirty="0"/>
              <a:t>facts that system defenders </a:t>
            </a:r>
            <a:r>
              <a:rPr lang="en-US" sz="1200" dirty="0" smtClean="0"/>
              <a:t>understand:</a:t>
            </a:r>
            <a:endParaRPr lang="en-US" sz="1200" dirty="0"/>
          </a:p>
          <a:p>
            <a:r>
              <a:rPr lang="en-US" sz="1200" dirty="0"/>
              <a:t>- configuration</a:t>
            </a:r>
          </a:p>
          <a:p>
            <a:r>
              <a:rPr lang="en-US" sz="1200" dirty="0"/>
              <a:t>- code</a:t>
            </a:r>
          </a:p>
          <a:p>
            <a:r>
              <a:rPr lang="en-US" sz="1200" dirty="0"/>
              <a:t>- m</a:t>
            </a:r>
            <a:r>
              <a:rPr lang="en-US" sz="1200" dirty="0" smtClean="0"/>
              <a:t>onitoring alerts</a:t>
            </a:r>
            <a:endParaRPr lang="en-US" sz="1200" dirty="0"/>
          </a:p>
          <a:p>
            <a:r>
              <a:rPr lang="en-US" sz="1200" dirty="0"/>
              <a:t>- prior incident reports</a:t>
            </a:r>
          </a:p>
          <a:p>
            <a:r>
              <a:rPr lang="en-US" sz="1200" dirty="0"/>
              <a:t>- system security plan</a:t>
            </a:r>
            <a:endParaRPr lang="en-US" sz="1200" dirty="0">
              <a:effectLst/>
            </a:endParaRPr>
          </a:p>
        </p:txBody>
      </p:sp>
      <p:pic>
        <p:nvPicPr>
          <p:cNvPr id="175" name="Picture 174" descr="Calendar&#10;&#10;Description automatically generated">
            <a:extLst>
              <a:ext uri="{FF2B5EF4-FFF2-40B4-BE49-F238E27FC236}">
                <a16:creationId xmlns="" xmlns:a16="http://schemas.microsoft.com/office/drawing/2014/main" id="{21638D5F-4F0F-FF41-84A1-E072603813B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501" t="33020" r="1662" b="31982"/>
          <a:stretch/>
        </p:blipFill>
        <p:spPr>
          <a:xfrm>
            <a:off x="526991" y="1136612"/>
            <a:ext cx="2403098" cy="1195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179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Data Lake?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457EAA2-44EB-1E4C-9F0D-B379BF70C5B2}" type="datetime1">
              <a:rPr lang="en-US" smtClean="0"/>
              <a:pPr/>
              <a:t>9/14/22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0AD658C-420F-44E4-BE39-3F462A031508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3" r="14839"/>
          <a:stretch/>
        </p:blipFill>
        <p:spPr>
          <a:xfrm>
            <a:off x="1179871" y="1663700"/>
            <a:ext cx="6607278" cy="351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019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294" y="3807779"/>
            <a:ext cx="4827811" cy="18155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manual cybersecurity practices?!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457EAA2-44EB-1E4C-9F0D-B379BF70C5B2}" type="datetime1">
              <a:rPr lang="en-US" smtClean="0"/>
              <a:pPr/>
              <a:t>9/13/22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0AD658C-420F-44E4-BE39-3F462A031508}" type="slidenum">
              <a:rPr lang="en-US" smtClean="0"/>
              <a:pPr/>
              <a:t>3</a:t>
            </a:fld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6553199" y="1863219"/>
            <a:ext cx="1436975" cy="767403"/>
            <a:chOff x="828543" y="4120768"/>
            <a:chExt cx="3260377" cy="176784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94235" y="4885317"/>
              <a:ext cx="1292985" cy="100330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28543" y="4120768"/>
              <a:ext cx="926690" cy="99060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87220" y="4131769"/>
              <a:ext cx="901700" cy="711200"/>
            </a:xfrm>
            <a:prstGeom prst="rect">
              <a:avLst/>
            </a:prstGeom>
          </p:spPr>
        </p:pic>
        <p:cxnSp>
          <p:nvCxnSpPr>
            <p:cNvPr id="10" name="Straight Connector 9"/>
            <p:cNvCxnSpPr/>
            <p:nvPr/>
          </p:nvCxnSpPr>
          <p:spPr>
            <a:xfrm>
              <a:off x="1673247" y="4747368"/>
              <a:ext cx="749084" cy="29481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3104343" y="4641524"/>
              <a:ext cx="351146" cy="4006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07729EB-A29C-FF4E-85F3-709DF8D7193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2617" y="3643221"/>
            <a:ext cx="614741" cy="6147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D07729EB-A29C-FF4E-85F3-709DF8D7193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9662" y="2388129"/>
            <a:ext cx="614741" cy="6147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D07729EB-A29C-FF4E-85F3-709DF8D7193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4861" y="3098136"/>
            <a:ext cx="614741" cy="61474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21" y="1157539"/>
            <a:ext cx="2798819" cy="186588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589177" y="1810338"/>
            <a:ext cx="82586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Courier" charset="0"/>
                <a:ea typeface="Courier" charset="0"/>
                <a:cs typeface="Courier" charset="0"/>
              </a:rPr>
              <a:t>F</a:t>
            </a:r>
            <a:r>
              <a:rPr lang="en-US" sz="1050" dirty="0" smtClean="0">
                <a:latin typeface="Courier" charset="0"/>
                <a:ea typeface="Courier" charset="0"/>
                <a:cs typeface="Courier" charset="0"/>
              </a:rPr>
              <a:t>irewall</a:t>
            </a:r>
            <a:endParaRPr lang="en-US" sz="1050" dirty="0">
              <a:latin typeface="Courier" charset="0"/>
              <a:ea typeface="Courier" charset="0"/>
              <a:cs typeface="Courier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29219" y="3273889"/>
            <a:ext cx="98616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Courier" charset="0"/>
                <a:ea typeface="Courier" charset="0"/>
                <a:cs typeface="Courier" charset="0"/>
              </a:rPr>
              <a:t>E</a:t>
            </a:r>
            <a:r>
              <a:rPr lang="en-US" sz="1050" dirty="0" smtClean="0">
                <a:latin typeface="Courier" charset="0"/>
                <a:ea typeface="Courier" charset="0"/>
                <a:cs typeface="Courier" charset="0"/>
              </a:rPr>
              <a:t>ncryption</a:t>
            </a:r>
            <a:endParaRPr lang="en-US" sz="1050" dirty="0">
              <a:latin typeface="Courier" charset="0"/>
              <a:ea typeface="Courier" charset="0"/>
              <a:cs typeface="Courier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21981" y="2648703"/>
            <a:ext cx="170751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latin typeface="Courier" charset="0"/>
                <a:ea typeface="Courier" charset="0"/>
                <a:cs typeface="Courier" charset="0"/>
              </a:rPr>
              <a:t>Intrusion </a:t>
            </a:r>
            <a:r>
              <a:rPr lang="en-US" sz="1050" dirty="0">
                <a:latin typeface="Courier" charset="0"/>
                <a:ea typeface="Courier" charset="0"/>
                <a:cs typeface="Courier" charset="0"/>
              </a:rPr>
              <a:t>D</a:t>
            </a:r>
            <a:r>
              <a:rPr lang="en-US" sz="1050" dirty="0" smtClean="0">
                <a:latin typeface="Courier" charset="0"/>
                <a:ea typeface="Courier" charset="0"/>
                <a:cs typeface="Courier" charset="0"/>
              </a:rPr>
              <a:t>etection</a:t>
            </a:r>
            <a:endParaRPr lang="en-US" sz="1050" dirty="0">
              <a:latin typeface="Courier" charset="0"/>
              <a:ea typeface="Courier" charset="0"/>
              <a:cs typeface="Courier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680963" y="2485111"/>
            <a:ext cx="122661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Courier" charset="0"/>
                <a:ea typeface="Courier" charset="0"/>
                <a:cs typeface="Courier" charset="0"/>
              </a:rPr>
              <a:t>V</a:t>
            </a:r>
            <a:r>
              <a:rPr lang="en-US" sz="1050" dirty="0" smtClean="0">
                <a:latin typeface="Courier" charset="0"/>
                <a:ea typeface="Courier" charset="0"/>
                <a:cs typeface="Courier" charset="0"/>
              </a:rPr>
              <a:t>ulnerability</a:t>
            </a:r>
          </a:p>
          <a:p>
            <a:r>
              <a:rPr lang="en-US" sz="1050" dirty="0">
                <a:latin typeface="Courier" charset="0"/>
                <a:ea typeface="Courier" charset="0"/>
                <a:cs typeface="Courier" charset="0"/>
              </a:rPr>
              <a:t>S</a:t>
            </a:r>
            <a:r>
              <a:rPr lang="en-US" sz="1050" dirty="0" smtClean="0">
                <a:latin typeface="Courier" charset="0"/>
                <a:ea typeface="Courier" charset="0"/>
                <a:cs typeface="Courier" charset="0"/>
              </a:rPr>
              <a:t>canning</a:t>
            </a:r>
            <a:endParaRPr lang="en-US" sz="1050" dirty="0">
              <a:latin typeface="Courier" charset="0"/>
              <a:ea typeface="Courier" charset="0"/>
              <a:cs typeface="Courier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88752" y="3187165"/>
            <a:ext cx="33182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Of course, people define strategy </a:t>
            </a:r>
          </a:p>
          <a:p>
            <a:r>
              <a:rPr lang="en-US" i="1" dirty="0" smtClean="0"/>
              <a:t>and requirements</a:t>
            </a:r>
            <a:endParaRPr lang="en-US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437535" y="4346241"/>
            <a:ext cx="3544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Of course, </a:t>
            </a:r>
            <a:r>
              <a:rPr lang="en-US" i="1" smtClean="0"/>
              <a:t>solutions are </a:t>
            </a:r>
            <a:r>
              <a:rPr lang="en-US" i="1" dirty="0" smtClean="0"/>
              <a:t>automated</a:t>
            </a:r>
            <a:endParaRPr lang="en-US" i="1" dirty="0"/>
          </a:p>
        </p:txBody>
      </p:sp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D07729EB-A29C-FF4E-85F3-709DF8D7193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6895" y="3093476"/>
            <a:ext cx="614741" cy="614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135" y="970565"/>
            <a:ext cx="1358600" cy="84854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Towards Digital Risk Assessment</a:t>
            </a:r>
            <a:endParaRPr lang="en-US" sz="4400" dirty="0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843108" y="1730352"/>
            <a:ext cx="489035" cy="251583"/>
          </a:xfrm>
          <a:prstGeom prst="straightConnector1">
            <a:avLst/>
          </a:prstGeom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1354860" y="1826016"/>
            <a:ext cx="1727180" cy="92984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1505855" y="2092794"/>
            <a:ext cx="14251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Digital Content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95212" y="3163303"/>
            <a:ext cx="7445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System 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Facts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82395" y="3035111"/>
            <a:ext cx="117983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Cybersecurity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Knowledge 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Base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2785759" y="2661738"/>
            <a:ext cx="605275" cy="430607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4376656" y="3759502"/>
            <a:ext cx="873770" cy="957052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3082040" y="2782556"/>
            <a:ext cx="4996664" cy="1998374"/>
          </a:xfrm>
          <a:prstGeom prst="rect">
            <a:avLst/>
          </a:prstGeom>
          <a:noFill/>
          <a:ln w="952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3104757" y="2336993"/>
            <a:ext cx="17254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Automated import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7466934" y="1877351"/>
            <a:ext cx="1223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Cybersecurity 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Research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1300" y="1338663"/>
            <a:ext cx="9145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 Rounded MT Bold"/>
              </a:rPr>
              <a:t>System</a:t>
            </a:r>
          </a:p>
        </p:txBody>
      </p:sp>
      <p:sp>
        <p:nvSpPr>
          <p:cNvPr id="48" name="Oval 47"/>
          <p:cNvSpPr/>
          <p:nvPr/>
        </p:nvSpPr>
        <p:spPr>
          <a:xfrm>
            <a:off x="3333169" y="2844762"/>
            <a:ext cx="1458341" cy="101097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System Facts</a:t>
            </a:r>
            <a:endParaRPr lang="en-US" dirty="0"/>
          </a:p>
        </p:txBody>
      </p:sp>
      <p:sp>
        <p:nvSpPr>
          <p:cNvPr id="62" name="TextBox 61"/>
          <p:cNvSpPr txBox="1"/>
          <p:nvPr/>
        </p:nvSpPr>
        <p:spPr>
          <a:xfrm>
            <a:off x="457200" y="2807293"/>
            <a:ext cx="17721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Digital </a:t>
            </a:r>
            <a:r>
              <a:rPr lang="en-US" sz="1600" dirty="0" smtClean="0"/>
              <a:t>system </a:t>
            </a:r>
            <a:r>
              <a:rPr lang="en-US" sz="1600" dirty="0" smtClean="0"/>
              <a:t>description from system owner</a:t>
            </a:r>
            <a:endParaRPr lang="en-US" sz="1600" dirty="0"/>
          </a:p>
        </p:txBody>
      </p:sp>
      <p:sp>
        <p:nvSpPr>
          <p:cNvPr id="63" name="TextBox 62"/>
          <p:cNvSpPr txBox="1"/>
          <p:nvPr/>
        </p:nvSpPr>
        <p:spPr>
          <a:xfrm>
            <a:off x="1702900" y="3591578"/>
            <a:ext cx="14870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Normalized internal representation for risk assessment</a:t>
            </a:r>
            <a:endParaRPr lang="en-US" sz="1600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1" t="30917" r="8912" b="30732"/>
          <a:stretch/>
        </p:blipFill>
        <p:spPr>
          <a:xfrm>
            <a:off x="4158679" y="4807630"/>
            <a:ext cx="2513631" cy="11891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67" t="4946" r="39882" b="73374"/>
          <a:stretch/>
        </p:blipFill>
        <p:spPr>
          <a:xfrm rot="19372113">
            <a:off x="6063463" y="3380203"/>
            <a:ext cx="1107237" cy="116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342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Digital Risk Assessment ?</a:t>
            </a:r>
            <a:endParaRPr lang="en-US" sz="4400" dirty="0"/>
          </a:p>
        </p:txBody>
      </p:sp>
      <p:sp>
        <p:nvSpPr>
          <p:cNvPr id="12" name="Oval 11"/>
          <p:cNvSpPr/>
          <p:nvPr/>
        </p:nvSpPr>
        <p:spPr>
          <a:xfrm>
            <a:off x="1358715" y="1826015"/>
            <a:ext cx="1727180" cy="92984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1509710" y="2092793"/>
            <a:ext cx="14251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Digital Content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99067" y="3163302"/>
            <a:ext cx="7445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System 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Facts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86250" y="3035110"/>
            <a:ext cx="117983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Cybersecurity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Knowledge 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Base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81162" y="3961387"/>
            <a:ext cx="15392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Risk   Assessment </a:t>
            </a:r>
            <a:endParaRPr lang="en-US" sz="1400" dirty="0"/>
          </a:p>
          <a:p>
            <a:pPr algn="ctr"/>
            <a:r>
              <a:rPr lang="en-US" sz="1400" dirty="0"/>
              <a:t>Methodology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2789614" y="2661737"/>
            <a:ext cx="605275" cy="430607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4380511" y="3759501"/>
            <a:ext cx="318991" cy="222652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3085895" y="2782555"/>
            <a:ext cx="4996664" cy="1998374"/>
          </a:xfrm>
          <a:prstGeom prst="rect">
            <a:avLst/>
          </a:prstGeom>
          <a:noFill/>
          <a:ln w="952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/>
          <p:cNvSpPr txBox="1"/>
          <p:nvPr/>
        </p:nvSpPr>
        <p:spPr>
          <a:xfrm>
            <a:off x="7470789" y="1877350"/>
            <a:ext cx="1223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Cybersecurity 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Research</a:t>
            </a:r>
          </a:p>
        </p:txBody>
      </p:sp>
      <p:sp>
        <p:nvSpPr>
          <p:cNvPr id="48" name="Oval 47"/>
          <p:cNvSpPr/>
          <p:nvPr/>
        </p:nvSpPr>
        <p:spPr>
          <a:xfrm>
            <a:off x="3337024" y="2844761"/>
            <a:ext cx="1458341" cy="101097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System Facts</a:t>
            </a:r>
            <a:endParaRPr lang="en-US" dirty="0"/>
          </a:p>
        </p:txBody>
      </p:sp>
      <p:sp>
        <p:nvSpPr>
          <p:cNvPr id="62" name="TextBox 61"/>
          <p:cNvSpPr txBox="1"/>
          <p:nvPr/>
        </p:nvSpPr>
        <p:spPr>
          <a:xfrm>
            <a:off x="461055" y="2807292"/>
            <a:ext cx="17721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Digital </a:t>
            </a:r>
            <a:r>
              <a:rPr lang="en-US" sz="1600" dirty="0" smtClean="0"/>
              <a:t>system </a:t>
            </a:r>
            <a:r>
              <a:rPr lang="en-US" sz="1600" dirty="0" smtClean="0"/>
              <a:t>description</a:t>
            </a:r>
            <a:endParaRPr lang="en-US" sz="1600" dirty="0"/>
          </a:p>
        </p:txBody>
      </p:sp>
      <p:sp>
        <p:nvSpPr>
          <p:cNvPr id="63" name="TextBox 62"/>
          <p:cNvSpPr txBox="1"/>
          <p:nvPr/>
        </p:nvSpPr>
        <p:spPr>
          <a:xfrm>
            <a:off x="1706755" y="3591577"/>
            <a:ext cx="14870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Normalized internal representation for risk assessment</a:t>
            </a:r>
            <a:endParaRPr lang="en-US" sz="1600" dirty="0"/>
          </a:p>
        </p:txBody>
      </p:sp>
      <p:sp>
        <p:nvSpPr>
          <p:cNvPr id="26" name="TextBox 25"/>
          <p:cNvSpPr txBox="1"/>
          <p:nvPr/>
        </p:nvSpPr>
        <p:spPr>
          <a:xfrm>
            <a:off x="6909475" y="1033203"/>
            <a:ext cx="2195618" cy="480131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ISO/IEC 13335</a:t>
            </a:r>
          </a:p>
          <a:p>
            <a:r>
              <a:rPr lang="en-US" dirty="0"/>
              <a:t>ISO/IEC 15408</a:t>
            </a:r>
          </a:p>
          <a:p>
            <a:r>
              <a:rPr lang="en-US" dirty="0"/>
              <a:t>ISO/IEC 15443</a:t>
            </a:r>
          </a:p>
          <a:p>
            <a:r>
              <a:rPr lang="en-US" dirty="0"/>
              <a:t>ISO/IEC 27001</a:t>
            </a:r>
          </a:p>
          <a:p>
            <a:r>
              <a:rPr lang="en-US" dirty="0"/>
              <a:t>CRAMM (UK)</a:t>
            </a:r>
          </a:p>
          <a:p>
            <a:r>
              <a:rPr lang="en-US" u="sng" dirty="0"/>
              <a:t>EBIOS (France)</a:t>
            </a:r>
          </a:p>
          <a:p>
            <a:r>
              <a:rPr lang="en-US" dirty="0" err="1"/>
              <a:t>Mehari</a:t>
            </a:r>
            <a:r>
              <a:rPr lang="en-US" dirty="0"/>
              <a:t> (France)</a:t>
            </a:r>
          </a:p>
          <a:p>
            <a:r>
              <a:rPr lang="en-US" dirty="0" err="1"/>
              <a:t>Magerit</a:t>
            </a:r>
            <a:r>
              <a:rPr lang="en-US" dirty="0"/>
              <a:t> (Spain)</a:t>
            </a:r>
          </a:p>
          <a:p>
            <a:r>
              <a:rPr lang="en-US" u="sng" dirty="0"/>
              <a:t>HTRA (Canada</a:t>
            </a:r>
            <a:r>
              <a:rPr lang="en-US" u="sng" dirty="0" smtClean="0"/>
              <a:t>)</a:t>
            </a:r>
          </a:p>
          <a:p>
            <a:r>
              <a:rPr lang="en-US" u="sng" dirty="0" smtClean="0"/>
              <a:t>NIST SP-800-30 (US)</a:t>
            </a:r>
            <a:endParaRPr lang="en-US" u="sng" dirty="0"/>
          </a:p>
          <a:p>
            <a:r>
              <a:rPr lang="en-US" u="sng" dirty="0"/>
              <a:t>NIST </a:t>
            </a:r>
            <a:r>
              <a:rPr lang="en-US" u="sng" dirty="0" smtClean="0"/>
              <a:t>SP-800-39 </a:t>
            </a:r>
            <a:r>
              <a:rPr lang="en-US" u="sng" dirty="0"/>
              <a:t>(US)</a:t>
            </a:r>
          </a:p>
          <a:p>
            <a:r>
              <a:rPr lang="en-US" dirty="0"/>
              <a:t>Octave (SEI CMU)</a:t>
            </a:r>
          </a:p>
          <a:p>
            <a:r>
              <a:rPr lang="en-US" dirty="0" err="1"/>
              <a:t>RiskAn</a:t>
            </a:r>
            <a:r>
              <a:rPr lang="en-US" dirty="0"/>
              <a:t> (Czech Rep)</a:t>
            </a:r>
          </a:p>
          <a:p>
            <a:r>
              <a:rPr lang="en-US" dirty="0"/>
              <a:t>Microsoft Threat </a:t>
            </a:r>
            <a:r>
              <a:rPr lang="en-US" dirty="0" smtClean="0"/>
              <a:t>Analysis </a:t>
            </a:r>
          </a:p>
          <a:p>
            <a:r>
              <a:rPr lang="en-US" dirty="0" smtClean="0"/>
              <a:t>STRIDE</a:t>
            </a:r>
            <a:endParaRPr lang="en-US" dirty="0"/>
          </a:p>
          <a:p>
            <a:r>
              <a:rPr lang="en-US" i="1" dirty="0" smtClean="0"/>
              <a:t>others</a:t>
            </a:r>
            <a:endParaRPr lang="en-US" i="1" dirty="0"/>
          </a:p>
        </p:txBody>
      </p:sp>
      <p:cxnSp>
        <p:nvCxnSpPr>
          <p:cNvPr id="27" name="Straight Connector 26"/>
          <p:cNvCxnSpPr/>
          <p:nvPr/>
        </p:nvCxnSpPr>
        <p:spPr>
          <a:xfrm flipV="1">
            <a:off x="5592418" y="1556176"/>
            <a:ext cx="1262995" cy="2405211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843108" y="1730352"/>
            <a:ext cx="489035" cy="251583"/>
          </a:xfrm>
          <a:prstGeom prst="straightConnector1">
            <a:avLst/>
          </a:prstGeom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181300" y="1338663"/>
            <a:ext cx="9145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 Rounded MT Bold"/>
              </a:rPr>
              <a:t>System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135" y="970565"/>
            <a:ext cx="1358600" cy="848545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1" t="30917" r="8912" b="30732"/>
          <a:stretch/>
        </p:blipFill>
        <p:spPr>
          <a:xfrm>
            <a:off x="4158679" y="4807630"/>
            <a:ext cx="2513631" cy="1189115"/>
          </a:xfrm>
          <a:prstGeom prst="rect">
            <a:avLst/>
          </a:prstGeom>
        </p:spPr>
      </p:pic>
      <p:cxnSp>
        <p:nvCxnSpPr>
          <p:cNvPr id="37" name="Straight Arrow Connector 36"/>
          <p:cNvCxnSpPr/>
          <p:nvPr/>
        </p:nvCxnSpPr>
        <p:spPr>
          <a:xfrm>
            <a:off x="5463489" y="4446140"/>
            <a:ext cx="0" cy="694797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Oval 42"/>
          <p:cNvSpPr/>
          <p:nvPr/>
        </p:nvSpPr>
        <p:spPr>
          <a:xfrm>
            <a:off x="4440547" y="1454155"/>
            <a:ext cx="1727180" cy="92984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4742834" y="1628444"/>
            <a:ext cx="1223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Cybersecurity </a:t>
            </a:r>
          </a:p>
          <a:p>
            <a:pPr algn="ctr"/>
            <a:r>
              <a:rPr lang="en-US" sz="1400" dirty="0"/>
              <a:t>Research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 flipH="1">
            <a:off x="5283424" y="2467001"/>
            <a:ext cx="6153" cy="1403826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186177" y="2431347"/>
            <a:ext cx="2986529" cy="37856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Challenges: </a:t>
            </a:r>
          </a:p>
          <a:p>
            <a:pPr marL="457200" indent="-457200">
              <a:buAutoNum type="arabicParenR"/>
            </a:pPr>
            <a:r>
              <a:rPr lang="en-US" sz="2000" dirty="0"/>
              <a:t>F</a:t>
            </a:r>
            <a:r>
              <a:rPr lang="en-US" sz="2000" dirty="0" smtClean="0"/>
              <a:t>ew approaches deal with discernable concepts to be automatable</a:t>
            </a:r>
          </a:p>
          <a:p>
            <a:pPr marL="457200" indent="-457200">
              <a:buFontTx/>
              <a:buAutoNum type="arabicParenR"/>
            </a:pPr>
            <a:r>
              <a:rPr lang="en-US" sz="2000" dirty="0"/>
              <a:t>Few approaches are systematic enough to </a:t>
            </a:r>
            <a:r>
              <a:rPr lang="en-US" sz="2000" dirty="0" smtClean="0"/>
              <a:t>be automatable</a:t>
            </a:r>
            <a:endParaRPr lang="en-US" sz="2000" dirty="0"/>
          </a:p>
          <a:p>
            <a:pPr marL="457200" indent="-457200">
              <a:buAutoNum type="arabicParenR"/>
            </a:pPr>
            <a:r>
              <a:rPr lang="en-US" sz="2000" dirty="0" smtClean="0"/>
              <a:t>None addresses assurance (</a:t>
            </a:r>
            <a:r>
              <a:rPr lang="en-US" sz="2000" i="1" dirty="0" smtClean="0"/>
              <a:t>How do we know that we’ve identified all risks?)</a:t>
            </a:r>
            <a:endParaRPr lang="en-US" sz="2000" i="1" dirty="0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5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532" y="3805974"/>
            <a:ext cx="911384" cy="911384"/>
          </a:xfrm>
          <a:prstGeom prst="rect">
            <a:avLst/>
          </a:prstGeom>
        </p:spPr>
      </p:pic>
      <p:cxnSp>
        <p:nvCxnSpPr>
          <p:cNvPr id="25" name="Straight Arrow Connector 24"/>
          <p:cNvCxnSpPr/>
          <p:nvPr/>
        </p:nvCxnSpPr>
        <p:spPr>
          <a:xfrm>
            <a:off x="5241795" y="4407673"/>
            <a:ext cx="0" cy="733264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685183" y="4484607"/>
            <a:ext cx="1187778" cy="703159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475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Cybersecurity = effective controls</a:t>
            </a:r>
            <a:endParaRPr lang="en-US" sz="4400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46643"/>
            <a:ext cx="9144000" cy="238318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96316" y="4793227"/>
            <a:ext cx="9525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Bauhaus 93" charset="0"/>
                <a:ea typeface="Bauhaus 93" charset="0"/>
                <a:cs typeface="Bauhaus 93" charset="0"/>
              </a:rPr>
              <a:t>CNSSI</a:t>
            </a:r>
            <a:endParaRPr lang="en-US" sz="2400" dirty="0">
              <a:latin typeface="Bauhaus 93" charset="0"/>
              <a:ea typeface="Bauhaus 93" charset="0"/>
              <a:cs typeface="Bauhaus 93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8472948" y="4793227"/>
            <a:ext cx="427703" cy="484632"/>
          </a:xfrm>
          <a:prstGeom prst="rightArrow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7780" y="4439265"/>
            <a:ext cx="1458536" cy="137364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57200" y="5482071"/>
            <a:ext cx="3349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Controls = security requirements 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766916" y="983178"/>
            <a:ext cx="33547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Controls mitigate attacks</a:t>
            </a:r>
            <a:endParaRPr lang="en-US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572000" y="977165"/>
            <a:ext cx="44241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How do we select </a:t>
            </a:r>
            <a:r>
              <a:rPr lang="en-US" sz="2400" b="1" smtClean="0"/>
              <a:t>the right ones?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6154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Reactive and Proactive Controls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7713" y="1076204"/>
            <a:ext cx="4190901" cy="437108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010720" y="2706330"/>
            <a:ext cx="10598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u="sng" dirty="0" smtClean="0">
                <a:latin typeface="Helvetica" charset="0"/>
              </a:rPr>
              <a:t>Reactive</a:t>
            </a:r>
          </a:p>
          <a:p>
            <a:endParaRPr lang="en-US" sz="1200" b="1" u="sng" dirty="0">
              <a:solidFill>
                <a:srgbClr val="000000"/>
              </a:solidFill>
              <a:latin typeface="Helvetica" charset="0"/>
            </a:endParaRPr>
          </a:p>
          <a:p>
            <a:r>
              <a:rPr lang="en-US" sz="1200" dirty="0" smtClean="0">
                <a:latin typeface="Helvetica" charset="0"/>
              </a:rPr>
              <a:t>AC </a:t>
            </a:r>
          </a:p>
          <a:p>
            <a:r>
              <a:rPr lang="en-US" sz="1200" dirty="0" smtClean="0">
                <a:latin typeface="Helvetica" charset="0"/>
              </a:rPr>
              <a:t>AU</a:t>
            </a:r>
            <a:endParaRPr lang="en-US" sz="1200" dirty="0">
              <a:solidFill>
                <a:srgbClr val="000000"/>
              </a:solidFill>
              <a:latin typeface="Helvetica" charset="0"/>
            </a:endParaRPr>
          </a:p>
          <a:p>
            <a:r>
              <a:rPr lang="en-US" sz="1200" dirty="0" smtClean="0">
                <a:latin typeface="Helvetica" charset="0"/>
              </a:rPr>
              <a:t>IA</a:t>
            </a:r>
            <a:endParaRPr lang="en-US" sz="1200" dirty="0">
              <a:solidFill>
                <a:srgbClr val="000000"/>
              </a:solidFill>
              <a:latin typeface="Helvetica" charset="0"/>
            </a:endParaRPr>
          </a:p>
          <a:p>
            <a:r>
              <a:rPr lang="en-US" sz="1200" dirty="0" smtClean="0">
                <a:latin typeface="Helvetica" charset="0"/>
              </a:rPr>
              <a:t>IR</a:t>
            </a:r>
            <a:endParaRPr lang="en-US" sz="1200" dirty="0">
              <a:solidFill>
                <a:srgbClr val="000000"/>
              </a:solidFill>
              <a:latin typeface="Helvetica" charset="0"/>
            </a:endParaRPr>
          </a:p>
          <a:p>
            <a:r>
              <a:rPr lang="en-US" sz="1200" dirty="0" smtClean="0">
                <a:latin typeface="Helvetica" charset="0"/>
              </a:rPr>
              <a:t>MA</a:t>
            </a:r>
            <a:endParaRPr lang="en-US" sz="1200" dirty="0">
              <a:solidFill>
                <a:srgbClr val="000000"/>
              </a:solidFill>
              <a:latin typeface="Helvetica" charset="0"/>
            </a:endParaRPr>
          </a:p>
          <a:p>
            <a:r>
              <a:rPr lang="en-US" sz="1200" dirty="0" smtClean="0">
                <a:latin typeface="Helvetica" charset="0"/>
              </a:rPr>
              <a:t>MP</a:t>
            </a:r>
            <a:endParaRPr lang="en-US" sz="1200" dirty="0">
              <a:solidFill>
                <a:srgbClr val="000000"/>
              </a:solidFill>
              <a:latin typeface="Helvetica" charset="0"/>
            </a:endParaRPr>
          </a:p>
          <a:p>
            <a:r>
              <a:rPr lang="en-US" sz="1200" dirty="0" smtClean="0">
                <a:latin typeface="Helvetica" charset="0"/>
              </a:rPr>
              <a:t>PS</a:t>
            </a:r>
            <a:endParaRPr lang="en-US" sz="1200" dirty="0">
              <a:solidFill>
                <a:srgbClr val="000000"/>
              </a:solidFill>
              <a:latin typeface="Helvetica" charset="0"/>
            </a:endParaRPr>
          </a:p>
          <a:p>
            <a:r>
              <a:rPr lang="en-US" sz="1200" dirty="0" smtClean="0">
                <a:latin typeface="Helvetica" charset="0"/>
              </a:rPr>
              <a:t>PE</a:t>
            </a:r>
            <a:endParaRPr lang="en-US" sz="1200" dirty="0">
              <a:solidFill>
                <a:srgbClr val="000000"/>
              </a:solidFill>
              <a:latin typeface="Helvetica" charset="0"/>
            </a:endParaRPr>
          </a:p>
          <a:p>
            <a:r>
              <a:rPr lang="en-US" sz="1200" dirty="0" smtClean="0">
                <a:latin typeface="Helvetica" charset="0"/>
              </a:rPr>
              <a:t>SC</a:t>
            </a:r>
            <a:endParaRPr lang="en-US" sz="1200" dirty="0">
              <a:solidFill>
                <a:srgbClr val="000000"/>
              </a:solidFill>
              <a:latin typeface="Helvetica" charset="0"/>
            </a:endParaRPr>
          </a:p>
          <a:p>
            <a:r>
              <a:rPr lang="en-US" sz="1200" dirty="0">
                <a:latin typeface="Helvetica" charset="0"/>
              </a:rPr>
              <a:t>SI</a:t>
            </a:r>
            <a:endParaRPr lang="en-US" sz="1200" dirty="0">
              <a:effectLst/>
              <a:latin typeface="Helvetica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25682" y="2706330"/>
            <a:ext cx="157700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u="sng" dirty="0" smtClean="0">
                <a:latin typeface="Helvetica" charset="0"/>
              </a:rPr>
              <a:t>Proactive</a:t>
            </a:r>
          </a:p>
          <a:p>
            <a:endParaRPr lang="en-US" sz="1200" b="1" u="sng" dirty="0">
              <a:solidFill>
                <a:srgbClr val="000000"/>
              </a:solidFill>
              <a:latin typeface="Helvetica" charset="0"/>
            </a:endParaRPr>
          </a:p>
          <a:p>
            <a:r>
              <a:rPr lang="en-US" sz="1200" dirty="0" smtClean="0">
                <a:latin typeface="Helvetica" charset="0"/>
              </a:rPr>
              <a:t>AT</a:t>
            </a:r>
            <a:endParaRPr lang="en-US" sz="1200" dirty="0">
              <a:solidFill>
                <a:srgbClr val="000000"/>
              </a:solidFill>
              <a:latin typeface="Helvetica" charset="0"/>
            </a:endParaRPr>
          </a:p>
          <a:p>
            <a:r>
              <a:rPr lang="en-US" sz="1200" dirty="0" smtClean="0">
                <a:latin typeface="Helvetica" charset="0"/>
              </a:rPr>
              <a:t>CM</a:t>
            </a:r>
            <a:endParaRPr lang="en-US" sz="1200" dirty="0">
              <a:solidFill>
                <a:srgbClr val="000000"/>
              </a:solidFill>
              <a:latin typeface="Helvetica" charset="0"/>
            </a:endParaRPr>
          </a:p>
          <a:p>
            <a:r>
              <a:rPr lang="en-US" sz="1200" dirty="0" smtClean="0">
                <a:latin typeface="Helvetica" charset="0"/>
              </a:rPr>
              <a:t>CP</a:t>
            </a:r>
            <a:endParaRPr lang="en-US" sz="1200" dirty="0">
              <a:solidFill>
                <a:srgbClr val="000000"/>
              </a:solidFill>
              <a:latin typeface="Helvetica" charset="0"/>
            </a:endParaRPr>
          </a:p>
          <a:p>
            <a:r>
              <a:rPr lang="en-US" sz="1200" dirty="0" smtClean="0">
                <a:latin typeface="Helvetica" charset="0"/>
              </a:rPr>
              <a:t>PL</a:t>
            </a:r>
            <a:endParaRPr lang="en-US" sz="1200" dirty="0">
              <a:solidFill>
                <a:srgbClr val="000000"/>
              </a:solidFill>
              <a:latin typeface="Helvetica" charset="0"/>
            </a:endParaRPr>
          </a:p>
          <a:p>
            <a:r>
              <a:rPr lang="en-US" sz="1200" dirty="0" smtClean="0">
                <a:latin typeface="Helvetica" charset="0"/>
              </a:rPr>
              <a:t>PM</a:t>
            </a:r>
            <a:endParaRPr lang="en-US" sz="1200" dirty="0">
              <a:solidFill>
                <a:srgbClr val="000000"/>
              </a:solidFill>
              <a:latin typeface="Helvetica" charset="0"/>
            </a:endParaRPr>
          </a:p>
          <a:p>
            <a:r>
              <a:rPr lang="en-US" sz="1200" dirty="0" smtClean="0">
                <a:latin typeface="Helvetica" charset="0"/>
              </a:rPr>
              <a:t>RA</a:t>
            </a:r>
            <a:endParaRPr lang="en-US" sz="1200" dirty="0">
              <a:solidFill>
                <a:srgbClr val="000000"/>
              </a:solidFill>
              <a:latin typeface="Helvetica" charset="0"/>
            </a:endParaRPr>
          </a:p>
          <a:p>
            <a:r>
              <a:rPr lang="en-US" sz="1200" dirty="0" smtClean="0">
                <a:latin typeface="Helvetica" charset="0"/>
              </a:rPr>
              <a:t>CA</a:t>
            </a:r>
            <a:endParaRPr lang="en-US" sz="1200" dirty="0">
              <a:solidFill>
                <a:srgbClr val="000000"/>
              </a:solidFill>
              <a:latin typeface="Helvetica" charset="0"/>
            </a:endParaRPr>
          </a:p>
          <a:p>
            <a:r>
              <a:rPr lang="en-US" sz="1200" dirty="0">
                <a:latin typeface="Helvetica" charset="0"/>
              </a:rPr>
              <a:t>SA</a:t>
            </a:r>
            <a:endParaRPr lang="en-US" sz="1200" dirty="0">
              <a:effectLst/>
              <a:latin typeface="Helvetica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3147713" y="2858947"/>
            <a:ext cx="1840976" cy="115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3147713" y="3057646"/>
            <a:ext cx="1840976" cy="115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3147713" y="3242455"/>
            <a:ext cx="1840976" cy="115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3147713" y="4380753"/>
            <a:ext cx="1840976" cy="115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3147713" y="4565070"/>
            <a:ext cx="1840976" cy="115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3147713" y="4737812"/>
            <a:ext cx="1840976" cy="115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3147713" y="5399577"/>
            <a:ext cx="232711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3147713" y="4904766"/>
            <a:ext cx="1840976" cy="115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642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Reactive and Proactive controls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457EAA2-44EB-1E4C-9F0D-B379BF70C5B2}" type="datetime1">
              <a:rPr lang="en-US" smtClean="0"/>
              <a:pPr/>
              <a:t>9/13/22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0AD658C-420F-44E4-BE39-3F462A031508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271830" y="1386865"/>
            <a:ext cx="1079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Proactive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722851" y="1386865"/>
            <a:ext cx="995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Reactive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41302" y="2185628"/>
            <a:ext cx="2289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how well we anticipate and predict attackers </a:t>
            </a:r>
            <a:r>
              <a:rPr lang="en-US" sz="1600" i="1" dirty="0" smtClean="0"/>
              <a:t>?</a:t>
            </a:r>
            <a:endParaRPr lang="en-US" sz="1600" i="1" dirty="0"/>
          </a:p>
        </p:txBody>
      </p:sp>
      <p:sp>
        <p:nvSpPr>
          <p:cNvPr id="12" name="TextBox 11"/>
          <p:cNvSpPr txBox="1"/>
          <p:nvPr/>
        </p:nvSpPr>
        <p:spPr>
          <a:xfrm>
            <a:off x="3973418" y="2132217"/>
            <a:ext cx="14444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what are the gaps that attackers can exploit </a:t>
            </a:r>
            <a:r>
              <a:rPr lang="en-US" sz="1600" i="1" dirty="0" smtClean="0"/>
              <a:t>?</a:t>
            </a:r>
            <a:endParaRPr lang="en-US" sz="1600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6288337" y="2225504"/>
            <a:ext cx="19215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What gaps are </a:t>
            </a:r>
            <a:r>
              <a:rPr lang="en-US" sz="1600" i="1" dirty="0"/>
              <a:t>they actually exploiting </a:t>
            </a:r>
            <a:r>
              <a:rPr lang="en-US" sz="1600" i="1" dirty="0" smtClean="0"/>
              <a:t>?</a:t>
            </a:r>
            <a:endParaRPr lang="en-US" sz="1600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2991669" y="4713362"/>
            <a:ext cx="25463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/>
              <a:t>a</a:t>
            </a:r>
            <a:r>
              <a:rPr lang="en-US" sz="1100" i="1" smtClean="0"/>
              <a:t>re </a:t>
            </a:r>
            <a:r>
              <a:rPr lang="en-US" sz="1100" i="1" dirty="0" smtClean="0"/>
              <a:t>there </a:t>
            </a:r>
            <a:r>
              <a:rPr lang="en-US" sz="1100" i="1" smtClean="0"/>
              <a:t>unanticipated gaps?</a:t>
            </a:r>
          </a:p>
          <a:p>
            <a:r>
              <a:rPr lang="en-US" sz="1100" i="1" dirty="0" smtClean="0"/>
              <a:t>are </a:t>
            </a:r>
            <a:r>
              <a:rPr lang="en-US" sz="1100" i="1" dirty="0"/>
              <a:t>attackers </a:t>
            </a:r>
            <a:r>
              <a:rPr lang="en-US" sz="1100" i="1" dirty="0" smtClean="0"/>
              <a:t>becoming more skillful ?</a:t>
            </a:r>
            <a:endParaRPr lang="en-US" sz="1100" i="1" dirty="0"/>
          </a:p>
          <a:p>
            <a:r>
              <a:rPr lang="en-US" sz="1100" i="1" dirty="0"/>
              <a:t>are attackers </a:t>
            </a:r>
            <a:r>
              <a:rPr lang="en-US" sz="1100" i="1" dirty="0" smtClean="0"/>
              <a:t>becoming more motivated?</a:t>
            </a:r>
            <a:endParaRPr lang="en-US" sz="1100" i="1" dirty="0"/>
          </a:p>
          <a:p>
            <a:r>
              <a:rPr lang="en-US" sz="1100" i="1" dirty="0"/>
              <a:t>do attackers </a:t>
            </a:r>
            <a:r>
              <a:rPr lang="en-US" sz="1100" i="1" dirty="0" smtClean="0"/>
              <a:t>gain knowledge?</a:t>
            </a:r>
            <a:endParaRPr lang="en-US" sz="1100" i="1" dirty="0"/>
          </a:p>
          <a:p>
            <a:r>
              <a:rPr lang="en-US" sz="1100" i="1" dirty="0"/>
              <a:t>do attackers </a:t>
            </a:r>
            <a:r>
              <a:rPr lang="en-US" sz="1100" i="1" dirty="0" smtClean="0"/>
              <a:t>get more resources?</a:t>
            </a:r>
            <a:endParaRPr lang="en-US" sz="1100" i="1" dirty="0"/>
          </a:p>
          <a:p>
            <a:r>
              <a:rPr lang="en-US" sz="1100" i="1" dirty="0"/>
              <a:t>do attackers </a:t>
            </a:r>
            <a:r>
              <a:rPr lang="en-US" sz="1100" i="1" dirty="0" smtClean="0"/>
              <a:t>improve tools </a:t>
            </a:r>
            <a:r>
              <a:rPr lang="en-US" sz="1100" i="1" dirty="0"/>
              <a:t>?</a:t>
            </a:r>
          </a:p>
        </p:txBody>
      </p:sp>
      <p:sp>
        <p:nvSpPr>
          <p:cNvPr id="15" name="Right Brace 14"/>
          <p:cNvSpPr/>
          <p:nvPr/>
        </p:nvSpPr>
        <p:spPr>
          <a:xfrm rot="16200000">
            <a:off x="6003016" y="-499908"/>
            <a:ext cx="415772" cy="495180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Brace 15"/>
          <p:cNvSpPr/>
          <p:nvPr/>
        </p:nvSpPr>
        <p:spPr>
          <a:xfrm rot="16200000">
            <a:off x="1603516" y="709099"/>
            <a:ext cx="415772" cy="250929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62522" y="3382757"/>
            <a:ext cx="20950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/>
              <a:t>how are we designing our </a:t>
            </a:r>
            <a:r>
              <a:rPr lang="en-US" sz="1600" i="1" dirty="0" err="1"/>
              <a:t>cyberdefence</a:t>
            </a:r>
            <a:r>
              <a:rPr lang="en-US" sz="1600" i="1" dirty="0"/>
              <a:t> ?</a:t>
            </a:r>
            <a:endParaRPr lang="en-US" sz="1600" i="1" dirty="0">
              <a:effectLst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73418" y="3371272"/>
            <a:ext cx="1934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What are we prepared to do ?</a:t>
            </a:r>
            <a:endParaRPr lang="en-US" sz="1600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6346782" y="3371271"/>
            <a:ext cx="2126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How are we actually doing ?</a:t>
            </a:r>
            <a:endParaRPr lang="en-US" sz="1600" i="1" dirty="0"/>
          </a:p>
        </p:txBody>
      </p:sp>
      <p:sp>
        <p:nvSpPr>
          <p:cNvPr id="17" name="Right Arrow 16"/>
          <p:cNvSpPr/>
          <p:nvPr/>
        </p:nvSpPr>
        <p:spPr>
          <a:xfrm>
            <a:off x="3018627" y="3675143"/>
            <a:ext cx="565049" cy="1137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5672010" y="3680162"/>
            <a:ext cx="565049" cy="1137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/>
          <p:cNvGrpSpPr/>
          <p:nvPr/>
        </p:nvGrpSpPr>
        <p:grpSpPr>
          <a:xfrm>
            <a:off x="5722851" y="4135682"/>
            <a:ext cx="3062334" cy="1912050"/>
            <a:chOff x="5722851" y="4135682"/>
            <a:chExt cx="3062334" cy="1912050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28030" y="4199415"/>
              <a:ext cx="2468871" cy="1848317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6501536" y="4135682"/>
              <a:ext cx="1578512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dirty="0" smtClean="0"/>
                <a:t>Daily P</a:t>
              </a:r>
              <a:r>
                <a:rPr lang="en-US" sz="600" dirty="0" smtClean="0"/>
                <a:t>erformance of </a:t>
              </a:r>
              <a:r>
                <a:rPr lang="en-US" sz="600" dirty="0" err="1" smtClean="0"/>
                <a:t>Cyberdefense</a:t>
              </a:r>
              <a:endParaRPr lang="en-US" sz="600" dirty="0"/>
            </a:p>
          </p:txBody>
        </p:sp>
        <p:sp>
          <p:nvSpPr>
            <p:cNvPr id="21" name="TextBox 20"/>
            <p:cNvSpPr txBox="1"/>
            <p:nvPr/>
          </p:nvSpPr>
          <p:spPr>
            <a:xfrm rot="16200000">
              <a:off x="5419171" y="4965708"/>
              <a:ext cx="1292109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dirty="0" smtClean="0"/>
                <a:t>Cost of defense</a:t>
              </a:r>
              <a:endParaRPr lang="en-US" sz="6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285128" y="4353724"/>
              <a:ext cx="647780" cy="246221"/>
            </a:xfrm>
            <a:prstGeom prst="rect">
              <a:avLst/>
            </a:prstGeom>
            <a:solidFill>
              <a:schemeClr val="bg1"/>
            </a:solidFill>
            <a:effectLst/>
          </p:spPr>
          <p:txBody>
            <a:bodyPr wrap="square" rtlCol="0">
              <a:spAutoFit/>
            </a:bodyPr>
            <a:lstStyle/>
            <a:p>
              <a:pPr algn="ctr"/>
              <a:endParaRPr lang="en-US" sz="1000" dirty="0"/>
            </a:p>
          </p:txBody>
        </p:sp>
        <p:cxnSp>
          <p:nvCxnSpPr>
            <p:cNvPr id="24" name="Straight Connector 23"/>
            <p:cNvCxnSpPr/>
            <p:nvPr/>
          </p:nvCxnSpPr>
          <p:spPr>
            <a:xfrm>
              <a:off x="5722851" y="5196264"/>
              <a:ext cx="306233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Elbow Connector 25"/>
          <p:cNvCxnSpPr/>
          <p:nvPr/>
        </p:nvCxnSpPr>
        <p:spPr>
          <a:xfrm rot="16200000" flipH="1">
            <a:off x="4776509" y="4087113"/>
            <a:ext cx="1213344" cy="97418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 rot="16200000">
            <a:off x="-156748" y="2330897"/>
            <a:ext cx="858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Predict</a:t>
            </a:r>
            <a:endParaRPr lang="en-US" b="1" dirty="0"/>
          </a:p>
        </p:txBody>
      </p:sp>
      <p:sp>
        <p:nvSpPr>
          <p:cNvPr id="36" name="TextBox 35"/>
          <p:cNvSpPr txBox="1"/>
          <p:nvPr/>
        </p:nvSpPr>
        <p:spPr>
          <a:xfrm rot="16200000">
            <a:off x="-167298" y="3492875"/>
            <a:ext cx="879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Protect</a:t>
            </a:r>
            <a:endParaRPr lang="en-US" b="1" dirty="0"/>
          </a:p>
        </p:txBody>
      </p:sp>
      <p:sp>
        <p:nvSpPr>
          <p:cNvPr id="38" name="Right Arrow 37"/>
          <p:cNvSpPr/>
          <p:nvPr/>
        </p:nvSpPr>
        <p:spPr>
          <a:xfrm rot="5400000">
            <a:off x="1528876" y="3009615"/>
            <a:ext cx="565049" cy="1137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Arrow Connector 39"/>
          <p:cNvCxnSpPr/>
          <p:nvPr/>
        </p:nvCxnSpPr>
        <p:spPr>
          <a:xfrm>
            <a:off x="4468388" y="1386865"/>
            <a:ext cx="0" cy="4858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892749" y="1095683"/>
            <a:ext cx="11512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latin typeface="Courier New" charset="0"/>
                <a:ea typeface="Courier New" charset="0"/>
                <a:cs typeface="Courier New" charset="0"/>
              </a:rPr>
              <a:t>a</a:t>
            </a:r>
            <a:r>
              <a:rPr lang="en-US" sz="1400" i="1" dirty="0" smtClean="0">
                <a:latin typeface="Courier New" charset="0"/>
                <a:ea typeface="Courier New" charset="0"/>
                <a:cs typeface="Courier New" charset="0"/>
              </a:rPr>
              <a:t>t launch</a:t>
            </a:r>
            <a:endParaRPr lang="en-US" sz="1400" i="1" dirty="0">
              <a:latin typeface="Courier New" charset="0"/>
              <a:ea typeface="Courier New" charset="0"/>
              <a:cs typeface="Courier New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 rot="16200000">
            <a:off x="-223753" y="5086387"/>
            <a:ext cx="985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Assure ?</a:t>
            </a:r>
            <a:endParaRPr lang="en-US" b="1" dirty="0"/>
          </a:p>
        </p:txBody>
      </p:sp>
      <p:sp>
        <p:nvSpPr>
          <p:cNvPr id="44" name="Rectangle 43"/>
          <p:cNvSpPr/>
          <p:nvPr/>
        </p:nvSpPr>
        <p:spPr>
          <a:xfrm>
            <a:off x="84184" y="3209435"/>
            <a:ext cx="8838590" cy="92624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75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 Management Framework (RMF)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457EAA2-44EB-1E4C-9F0D-B379BF70C5B2}" type="datetime1">
              <a:rPr lang="en-US" smtClean="0"/>
              <a:pPr/>
              <a:t>9/13/22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0AD658C-420F-44E4-BE39-3F462A031508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1257300"/>
            <a:ext cx="4102608" cy="43281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9910" y="3680996"/>
            <a:ext cx="1560547" cy="1627641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92600" y="1126264"/>
            <a:ext cx="2847370" cy="1912050"/>
            <a:chOff x="5815451" y="4135682"/>
            <a:chExt cx="2847370" cy="191205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28030" y="4199415"/>
              <a:ext cx="2468871" cy="1848317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6501536" y="4135682"/>
              <a:ext cx="1578512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dirty="0" smtClean="0"/>
                <a:t>Daily P</a:t>
              </a:r>
              <a:r>
                <a:rPr lang="en-US" sz="600" dirty="0" smtClean="0"/>
                <a:t>erformance of </a:t>
              </a:r>
              <a:r>
                <a:rPr lang="en-US" sz="600" dirty="0" err="1" smtClean="0"/>
                <a:t>Cyberdefense</a:t>
              </a:r>
              <a:endParaRPr lang="en-US" sz="600" dirty="0"/>
            </a:p>
          </p:txBody>
        </p:sp>
        <p:sp>
          <p:nvSpPr>
            <p:cNvPr id="11" name="TextBox 10"/>
            <p:cNvSpPr txBox="1"/>
            <p:nvPr/>
          </p:nvSpPr>
          <p:spPr>
            <a:xfrm rot="16200000">
              <a:off x="5419171" y="4965708"/>
              <a:ext cx="1292109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dirty="0" smtClean="0"/>
                <a:t>Cost of defense</a:t>
              </a:r>
              <a:endParaRPr lang="en-US" sz="6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285128" y="4353724"/>
              <a:ext cx="647780" cy="246221"/>
            </a:xfrm>
            <a:prstGeom prst="rect">
              <a:avLst/>
            </a:prstGeom>
            <a:solidFill>
              <a:schemeClr val="bg1"/>
            </a:solidFill>
            <a:effectLst/>
          </p:spPr>
          <p:txBody>
            <a:bodyPr wrap="square" rtlCol="0">
              <a:spAutoFit/>
            </a:bodyPr>
            <a:lstStyle/>
            <a:p>
              <a:pPr algn="ctr"/>
              <a:endParaRPr lang="en-US" sz="1000" dirty="0"/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5815451" y="5196264"/>
              <a:ext cx="284737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Straight Connector 14"/>
          <p:cNvCxnSpPr/>
          <p:nvPr/>
        </p:nvCxnSpPr>
        <p:spPr>
          <a:xfrm>
            <a:off x="1781200" y="1591687"/>
            <a:ext cx="121042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Left Brace 16"/>
          <p:cNvSpPr/>
          <p:nvPr/>
        </p:nvSpPr>
        <p:spPr>
          <a:xfrm>
            <a:off x="1563624" y="1579096"/>
            <a:ext cx="114446" cy="52362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6519448" y="1648237"/>
            <a:ext cx="26245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Initial controls are set by regulator based on</a:t>
            </a:r>
          </a:p>
          <a:p>
            <a:r>
              <a:rPr lang="en-US" sz="1600" i="1" dirty="0" smtClean="0"/>
              <a:t>the criticality of the system (and tailored to the system)</a:t>
            </a:r>
            <a:endParaRPr lang="en-US" sz="1600" i="1" dirty="0"/>
          </a:p>
        </p:txBody>
      </p:sp>
      <p:sp>
        <p:nvSpPr>
          <p:cNvPr id="19" name="TextBox 18"/>
          <p:cNvSpPr txBox="1"/>
          <p:nvPr/>
        </p:nvSpPr>
        <p:spPr>
          <a:xfrm>
            <a:off x="342374" y="5669582"/>
            <a:ext cx="5199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Additional controls are suggested by risk assessment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4306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Risk: </a:t>
            </a:r>
            <a:r>
              <a:rPr lang="en-US" sz="2800" dirty="0"/>
              <a:t>NIST </a:t>
            </a:r>
            <a:r>
              <a:rPr lang="en-US" sz="2800" dirty="0" smtClean="0"/>
              <a:t>800-30 </a:t>
            </a:r>
            <a:r>
              <a:rPr lang="en-US" sz="2800" dirty="0"/>
              <a:t>and ISO </a:t>
            </a:r>
            <a:r>
              <a:rPr lang="en-US" sz="2800" dirty="0" smtClean="0"/>
              <a:t>15408</a:t>
            </a:r>
            <a:endParaRPr lang="en-US" sz="2800" dirty="0"/>
          </a:p>
        </p:txBody>
      </p:sp>
      <p:pic>
        <p:nvPicPr>
          <p:cNvPr id="7" name="Picture 6" descr="Screen shot 2012-09-10 at 2.38.39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128756"/>
            <a:ext cx="6701051" cy="483570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77900" y="3924300"/>
            <a:ext cx="1104900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a</a:t>
            </a:r>
            <a:r>
              <a:rPr lang="en-US" sz="1600" dirty="0" smtClean="0"/>
              <a:t>ttacker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2590800" y="4787900"/>
            <a:ext cx="1104900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a</a:t>
            </a:r>
            <a:r>
              <a:rPr lang="en-US" sz="1600" dirty="0" smtClean="0"/>
              <a:t>ttack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1956121" y="2357251"/>
            <a:ext cx="1412112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c</a:t>
            </a:r>
            <a:r>
              <a:rPr lang="en-US" sz="1600" dirty="0" smtClean="0"/>
              <a:t>ontrols</a:t>
            </a:r>
            <a:endParaRPr lang="en-US" sz="1600" dirty="0"/>
          </a:p>
        </p:txBody>
      </p:sp>
      <p:sp>
        <p:nvSpPr>
          <p:cNvPr id="2" name="Rectangle 1"/>
          <p:cNvSpPr/>
          <p:nvPr/>
        </p:nvSpPr>
        <p:spPr>
          <a:xfrm>
            <a:off x="6487040" y="1128756"/>
            <a:ext cx="25662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u="sng" dirty="0">
                <a:latin typeface="Helvetica" charset="0"/>
              </a:rPr>
              <a:t>Risk</a:t>
            </a:r>
            <a:r>
              <a:rPr lang="en-US" sz="1600" dirty="0">
                <a:latin typeface="Helvetica" charset="0"/>
              </a:rPr>
              <a:t> is a specific situation which includes a set of predicted </a:t>
            </a:r>
            <a:r>
              <a:rPr lang="en-US" sz="1600" u="sng" dirty="0">
                <a:latin typeface="Helvetica" charset="0"/>
              </a:rPr>
              <a:t>attacks</a:t>
            </a:r>
            <a:r>
              <a:rPr lang="en-US" sz="1600" dirty="0">
                <a:latin typeface="Helvetica" charset="0"/>
              </a:rPr>
              <a:t> on the system, achieving a certain common </a:t>
            </a:r>
            <a:r>
              <a:rPr lang="en-US" sz="1600" u="sng" dirty="0">
                <a:latin typeface="Helvetica" charset="0"/>
              </a:rPr>
              <a:t>business impact</a:t>
            </a:r>
            <a:endParaRPr lang="en-US" sz="1600" u="sng" dirty="0">
              <a:effectLst/>
              <a:latin typeface="Helvetica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87040" y="2893248"/>
            <a:ext cx="242098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Helvetica" charset="0"/>
              </a:rPr>
              <a:t>Risk involves a certain </a:t>
            </a:r>
            <a:r>
              <a:rPr lang="en-US" sz="1600" u="sng" dirty="0">
                <a:latin typeface="Helvetica" charset="0"/>
              </a:rPr>
              <a:t>attack surface </a:t>
            </a:r>
            <a:r>
              <a:rPr lang="en-US" sz="1600" dirty="0">
                <a:latin typeface="Helvetica" charset="0"/>
              </a:rPr>
              <a:t>and certain </a:t>
            </a:r>
            <a:r>
              <a:rPr lang="en-US" sz="1600" u="sng" dirty="0">
                <a:latin typeface="Helvetica" charset="0"/>
              </a:rPr>
              <a:t>vulnerabilities</a:t>
            </a:r>
            <a:r>
              <a:rPr lang="en-US" sz="1600" dirty="0">
                <a:latin typeface="Helvetica" charset="0"/>
              </a:rPr>
              <a:t>, some or all of which may be mitigated by </a:t>
            </a:r>
            <a:r>
              <a:rPr lang="en-US" sz="1600" u="sng" dirty="0" smtClean="0">
                <a:latin typeface="Helvetica" charset="0"/>
              </a:rPr>
              <a:t>controls</a:t>
            </a:r>
            <a:r>
              <a:rPr lang="en-US" sz="1600" dirty="0" smtClean="0">
                <a:latin typeface="Helvetica" charset="0"/>
              </a:rPr>
              <a:t>.</a:t>
            </a:r>
            <a:endParaRPr lang="en-US" sz="1600" dirty="0">
              <a:effectLst/>
              <a:latin typeface="Helvetica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487040" y="5328297"/>
            <a:ext cx="24209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Helvetica" charset="0"/>
              </a:rPr>
              <a:t>Risk </a:t>
            </a:r>
            <a:r>
              <a:rPr lang="en-US" sz="1600" dirty="0" smtClean="0">
                <a:latin typeface="Helvetica" charset="0"/>
              </a:rPr>
              <a:t>assessor makes </a:t>
            </a:r>
            <a:r>
              <a:rPr lang="en-US" sz="1600" u="sng" dirty="0" smtClean="0">
                <a:latin typeface="Helvetica" charset="0"/>
              </a:rPr>
              <a:t>claims</a:t>
            </a:r>
            <a:r>
              <a:rPr lang="en-US" sz="1600" dirty="0" smtClean="0">
                <a:latin typeface="Helvetica" charset="0"/>
              </a:rPr>
              <a:t> about attacks, assets and risks</a:t>
            </a:r>
            <a:endParaRPr lang="en-US" sz="1600" dirty="0">
              <a:effectLst/>
              <a:latin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12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Manual practices </a:t>
            </a:r>
            <a:r>
              <a:rPr lang="mr-IN" dirty="0" smtClean="0"/>
              <a:t>…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457EAA2-44EB-1E4C-9F0D-B379BF70C5B2}" type="datetime1">
              <a:rPr lang="en-US" smtClean="0"/>
              <a:pPr/>
              <a:t>9/13/22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0AD658C-420F-44E4-BE39-3F462A031508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799" y="1452506"/>
            <a:ext cx="3860703" cy="25738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6" t="6253" r="8197" b="33783"/>
          <a:stretch/>
        </p:blipFill>
        <p:spPr>
          <a:xfrm>
            <a:off x="634180" y="1032387"/>
            <a:ext cx="1956619" cy="209427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403489" y="4533369"/>
            <a:ext cx="433702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 smtClean="0"/>
              <a:t>Team is underqualified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Team is too small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There is too much information to process</a:t>
            </a:r>
          </a:p>
          <a:p>
            <a:pPr marL="285750" indent="-285750">
              <a:buFont typeface="Arial" charset="0"/>
              <a:buChar char="•"/>
            </a:pPr>
            <a:endParaRPr lang="en-US" dirty="0"/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That dude needs a bigger whiteboard</a:t>
            </a:r>
          </a:p>
        </p:txBody>
      </p:sp>
    </p:spTree>
    <p:extLst>
      <p:ext uri="{BB962C8B-B14F-4D97-AF65-F5344CB8AC3E}">
        <p14:creationId xmlns:p14="http://schemas.microsoft.com/office/powerpoint/2010/main" val="205945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DM 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122061</TotalTime>
  <Words>1408</Words>
  <Application>Microsoft Macintosh PowerPoint</Application>
  <PresentationFormat>On-screen Show (4:3)</PresentationFormat>
  <Paragraphs>357</Paragraphs>
  <Slides>31</Slides>
  <Notes>10</Notes>
  <HiddenSlides>5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2" baseType="lpstr">
      <vt:lpstr>Arial Rounded MT Bold</vt:lpstr>
      <vt:lpstr>Bauhaus 93</vt:lpstr>
      <vt:lpstr>Calibri</vt:lpstr>
      <vt:lpstr>Courier</vt:lpstr>
      <vt:lpstr>Courier New</vt:lpstr>
      <vt:lpstr>Helvetica</vt:lpstr>
      <vt:lpstr>Lucida Sans</vt:lpstr>
      <vt:lpstr>Mangal</vt:lpstr>
      <vt:lpstr>Wingdings</vt:lpstr>
      <vt:lpstr>Arial</vt:lpstr>
      <vt:lpstr>KDM Master</vt:lpstr>
      <vt:lpstr>Digital cybersecurity</vt:lpstr>
      <vt:lpstr>Agenda</vt:lpstr>
      <vt:lpstr>What manual cybersecurity practices?!</vt:lpstr>
      <vt:lpstr>Cybersecurity = effective controls</vt:lpstr>
      <vt:lpstr>Reactive and Proactive Controls</vt:lpstr>
      <vt:lpstr>Reactive and Proactive controls</vt:lpstr>
      <vt:lpstr>Risk Management Framework (RMF)</vt:lpstr>
      <vt:lpstr>Risk: NIST 800-30 and ISO 15408</vt:lpstr>
      <vt:lpstr>Manual practices …</vt:lpstr>
      <vt:lpstr>Correlating business impacts and attacks</vt:lpstr>
      <vt:lpstr>Manual practices are inadequate and harmful</vt:lpstr>
      <vt:lpstr>What is wrong with manual practices?</vt:lpstr>
      <vt:lpstr>How to automate manual practices ?</vt:lpstr>
      <vt:lpstr>Top-down vs bottom-up cybersecurity</vt:lpstr>
      <vt:lpstr>Risk claim is based on element claims</vt:lpstr>
      <vt:lpstr>Digital Cybersecurity Platform</vt:lpstr>
      <vt:lpstr>Full system architecture</vt:lpstr>
      <vt:lpstr>Devices connected by data links</vt:lpstr>
      <vt:lpstr>Digital content in tables</vt:lpstr>
      <vt:lpstr>Digital Risk  Assessment</vt:lpstr>
      <vt:lpstr>What standards to adopt?</vt:lpstr>
      <vt:lpstr>Benefits of digital cybersecurity</vt:lpstr>
      <vt:lpstr>Questions ?</vt:lpstr>
      <vt:lpstr>Example: NIST 800-53 controls</vt:lpstr>
      <vt:lpstr>Example: Attack  Tree</vt:lpstr>
      <vt:lpstr>Investigate each attack path</vt:lpstr>
      <vt:lpstr>Root causes</vt:lpstr>
      <vt:lpstr>Top-down vs bottom-up cybersecurity</vt:lpstr>
      <vt:lpstr>What is a Data Lake?</vt:lpstr>
      <vt:lpstr>Towards Digital Risk Assessment</vt:lpstr>
      <vt:lpstr>Digital Risk Assessment ?</vt:lpstr>
    </vt:vector>
  </TitlesOfParts>
  <Company>Microsoft</Company>
  <LinksUpToDate>false</LinksUpToDate>
  <SharedDoc>false</SharedDoc>
  <HyperlinksChanged>false</HyperlinksChanged>
  <AppVersion>15.0031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Robert Fradette</dc:creator>
  <cp:lastModifiedBy>Nick Mansourov</cp:lastModifiedBy>
  <cp:revision>4074</cp:revision>
  <cp:lastPrinted>2019-06-05T18:23:21Z</cp:lastPrinted>
  <dcterms:created xsi:type="dcterms:W3CDTF">2013-10-08T17:00:08Z</dcterms:created>
  <dcterms:modified xsi:type="dcterms:W3CDTF">2022-09-14T18:03:40Z</dcterms:modified>
</cp:coreProperties>
</file>