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4DEA9-9534-4310-B43E-43CA532A645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4EEDD-D568-4C7C-9C07-14DFB8D90E9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3441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4EEDD-D568-4C7C-9C07-14DFB8D90E96}" type="slidenum">
              <a:rPr lang="bs-Latn-BA" smtClean="0"/>
              <a:t>4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45207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4EEDD-D568-4C7C-9C07-14DFB8D90E96}" type="slidenum">
              <a:rPr lang="bs-Latn-BA" smtClean="0"/>
              <a:t>8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12029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825029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05955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88816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55715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70830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41696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79623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6020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0129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02448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5045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4974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2737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93637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5921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9615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45433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650CB41-100A-401B-8FC5-E52BDB940EB1}" type="datetimeFigureOut">
              <a:rPr lang="bs-Latn-BA" smtClean="0"/>
              <a:t>09.09.2022.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DE9F288-6951-47F4-A622-C792371AB800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5182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7CEF8-9C7E-E76E-C423-C34E982AF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173" y="1718282"/>
            <a:ext cx="9977870" cy="1835459"/>
          </a:xfrm>
          <a:noFill/>
        </p:spPr>
        <p:txBody>
          <a:bodyPr>
            <a:normAutofit/>
          </a:bodyPr>
          <a:lstStyle/>
          <a:p>
            <a:r>
              <a:rPr lang="bs-Latn-BA" sz="5400" b="1" dirty="0">
                <a:solidFill>
                  <a:schemeClr val="tx2"/>
                </a:solidFill>
                <a:effectLst>
                  <a:outerShdw blurRad="50800" dist="38100" dir="16200000" rotWithShape="0">
                    <a:schemeClr val="accent1">
                      <a:lumMod val="50000"/>
                      <a:alpha val="40000"/>
                    </a:schemeClr>
                  </a:outerShdw>
                </a:effectLst>
              </a:rPr>
              <a:t>CYBER SECURITY U NOSBiH-u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2A98CA-A914-8991-4BE0-22363F977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6358" y="3723795"/>
            <a:ext cx="8344378" cy="1947333"/>
          </a:xfrm>
        </p:spPr>
        <p:txBody>
          <a:bodyPr>
            <a:normAutofit/>
          </a:bodyPr>
          <a:lstStyle/>
          <a:p>
            <a:r>
              <a:rPr lang="bs-Latn-BA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Igor Tadić</a:t>
            </a:r>
          </a:p>
          <a:p>
            <a:r>
              <a:rPr lang="bs-Latn-BA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NEZAVISNI OPERATOR SISTEMA U BOSNI I HERCEGOVINI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949" y="92364"/>
            <a:ext cx="3952787" cy="17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70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EFB5D-DCD2-1C7E-A106-C27353F0B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3526" y="221942"/>
            <a:ext cx="9651731" cy="63120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sr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r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r-Latn-BA" sz="2800" b="1" dirty="0">
                <a:solidFill>
                  <a:schemeClr val="accent1">
                    <a:lumMod val="50000"/>
                  </a:schemeClr>
                </a:solidFill>
              </a:rPr>
              <a:t>SLOŽENOST PROCESA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Potrebno je usvojiti samu cybersecurity strategiju,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NOSBiH ima usvojene politike i procedure u skladu sa politikom sigurnosti informacija u NOSBiH i sistemom upravljanja informacionom sigurnošću – ISMS: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Kontinuitet poslovanja i oporavak od katastrofe,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Upravljanje incidentima i ranjivostima,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Uloge i odgovornosti,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Upravljanje rizicima,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Upravljanje mrežom i udaljeni pristup,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i druge politike.</a:t>
            </a:r>
          </a:p>
          <a:p>
            <a:pPr marL="0" indent="0">
              <a:buNone/>
            </a:pPr>
            <a:endParaRPr lang="sr-Latn-BA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r-Latn-BA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bs-Latn-BA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87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8C312-CE45-4912-AC41-304D5D7C1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1309" y="239698"/>
            <a:ext cx="9637113" cy="630314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bs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bs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bs-Latn-BA" sz="3000" b="1" dirty="0">
                <a:solidFill>
                  <a:schemeClr val="accent1">
                    <a:lumMod val="50000"/>
                  </a:schemeClr>
                </a:solidFill>
              </a:rPr>
              <a:t>POSTOJEĆE STANJE I PLANOVI ZA BUDUĆNOST</a:t>
            </a:r>
          </a:p>
          <a:p>
            <a:pPr marL="0" indent="0">
              <a:buNone/>
            </a:pP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Vodeći se politikom Upravljanja rizicima, a shodno mogućnostima, postojeće stanje: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Disaster recovery (Usvojen, samo treba biti ažuriran i prilagođen dokumentima iz ENTSO-E, na osnovu</a:t>
            </a:r>
            <a:r>
              <a:rPr lang="sr-Latn-BA" sz="28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ISO 27035</a:t>
            </a: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Backup-i se redovno rade,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Next Generation Firewalli u High Availability parovima,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Antivirus, DMARC (</a:t>
            </a:r>
            <a:r>
              <a:rPr lang="en-US" sz="2600" i="0" dirty="0">
                <a:solidFill>
                  <a:schemeClr val="accent1">
                    <a:lumMod val="50000"/>
                  </a:schemeClr>
                </a:solidFill>
                <a:effectLst/>
              </a:rPr>
              <a:t>Domain-based Message Authentication, Reporting &amp; Conformance</a:t>
            </a: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), DMZ (D</a:t>
            </a:r>
            <a:r>
              <a:rPr lang="bs-Latn-BA" sz="2600" i="0" dirty="0">
                <a:solidFill>
                  <a:schemeClr val="accent1">
                    <a:lumMod val="50000"/>
                  </a:schemeClr>
                </a:solidFill>
                <a:effectLst/>
              </a:rPr>
              <a:t>emilitarized </a:t>
            </a: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Z</a:t>
            </a:r>
            <a:r>
              <a:rPr lang="bs-Latn-BA" sz="2600" i="0" dirty="0">
                <a:solidFill>
                  <a:schemeClr val="accent1">
                    <a:lumMod val="50000"/>
                  </a:schemeClr>
                </a:solidFill>
                <a:effectLst/>
              </a:rPr>
              <a:t>one</a:t>
            </a: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Firewalli prema OT mreži,Firewalli i ACL na routerima u OT mreži prema trećim firmama,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Security plan,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Implementirana je nova SCADA,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600" dirty="0">
                <a:solidFill>
                  <a:schemeClr val="accent1">
                    <a:lumMod val="50000"/>
                  </a:schemeClr>
                </a:solidFill>
              </a:rPr>
              <a:t>Penetration testing.</a:t>
            </a:r>
          </a:p>
          <a:p>
            <a:pPr marL="0" indent="0">
              <a:buNone/>
            </a:pPr>
            <a:endParaRPr lang="bs-Latn-BA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bs-Latn-BA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bs-Latn-BA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5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51AC3-6301-1688-4E24-120CBC09E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0400" y="337352"/>
            <a:ext cx="9725980" cy="604569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bs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bs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bs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bs-Latn-BA" sz="2800" b="1" dirty="0">
                <a:solidFill>
                  <a:schemeClr val="accent1">
                    <a:lumMod val="50000"/>
                  </a:schemeClr>
                </a:solidFill>
              </a:rPr>
              <a:t>POSTOJEĆE STANJE I PLANOVI ZA BUDUĆNOST</a:t>
            </a:r>
          </a:p>
          <a:p>
            <a:pPr marL="0" indent="0">
              <a:buNone/>
            </a:pPr>
            <a:r>
              <a:rPr lang="bs-Latn-BA" sz="2400" dirty="0">
                <a:solidFill>
                  <a:schemeClr val="accent1">
                    <a:lumMod val="50000"/>
                  </a:schemeClr>
                </a:solidFill>
              </a:rPr>
              <a:t>Planovi za budućnost (na osnovu ENTSO-E dokumentacije i mrežnog koda za cyber security):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Preispitivanje postojeće Security dokumentaciju i usaglašavanje je sa ISO/IEC 27001:2013,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Obaviti certifikaciju sistema menadžmenta sigurnosti informacija ISO/IEC 27001:2013 u NOSBiH,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Upoznavanje i savladavanje: kodeksa prakse za kontrolu sigurnosti informacija (ISO/IEC 27002), te sigurnosti informacija za kontrolu procesa u energetskoj industriji (ISO/IEC 27019), upravljanje rizicima sigurnosti informacija (ISO/IEC 27005:2018),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Prijem novih zaposlenika i obuka istih.</a:t>
            </a:r>
            <a:endParaRPr lang="sr-Latn-BA" sz="2400" dirty="0">
              <a:solidFill>
                <a:schemeClr val="accent1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bs-Latn-BA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bs-Latn-BA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bs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bs-Latn-BA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9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C5579EA-755B-7ED6-3D43-E9A3DA430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110836"/>
            <a:ext cx="11259127" cy="6371431"/>
          </a:xfrm>
        </p:spPr>
        <p:txBody>
          <a:bodyPr>
            <a:normAutofit lnSpcReduction="10000"/>
          </a:bodyPr>
          <a:lstStyle/>
          <a:p>
            <a:pPr algn="just"/>
            <a:endParaRPr lang="sr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sr-Latn-BA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NEZAVISNI OPERATOR SISTEMA U BOSNI i HERCEGOVINI (NOSBiH)</a:t>
            </a:r>
          </a:p>
          <a:p>
            <a:pPr algn="just"/>
            <a:endParaRPr lang="sr-Latn-BA" sz="2800" b="1" dirty="0">
              <a:solidFill>
                <a:schemeClr val="accent1">
                  <a:lumMod val="5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Od 2005. godine NOSBiH upravlja sistemom prenosa električne energije u BiH u svrhu osiguranja kontinuiranog snabdjevanja električnom energijom,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NOSBiH je neprofitna kompanija u vlasništvu Vlada RS i FBiH koja svoju djelatnost obavlja na teritoriji BiH. Rad NOSBiH reguliše DERK – Državna regulatorna komisija za električnu energiju. </a:t>
            </a:r>
          </a:p>
          <a:p>
            <a:pPr algn="just"/>
            <a:r>
              <a:rPr lang="sr-Latn-BA" sz="2400" b="1" dirty="0">
                <a:solidFill>
                  <a:schemeClr val="accent1">
                    <a:lumMod val="50000"/>
                  </a:schemeClr>
                </a:solidFill>
              </a:rPr>
              <a:t>TRI KLJUČNE FUNKCIJE I OBAVEZE NOSBiH su: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Upravljanje radom svih visokonaponskih prenosnih postrojenja naponskog nivoa 110kV i više,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Upravljanje balansnim tržištem električne energije,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Izrada indikativnog plana razvoja proizvodnje, te pregled, odobravanje i revizija dugoročnog plana razvoja prenosne mreže. </a:t>
            </a:r>
            <a:endParaRPr lang="bs-Latn-BA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7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4B95C-49B3-DA5C-802E-C08474E1D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47" y="1385163"/>
            <a:ext cx="8534400" cy="4787036"/>
          </a:xfrm>
        </p:spPr>
        <p:txBody>
          <a:bodyPr/>
          <a:lstStyle/>
          <a:p>
            <a:br>
              <a:rPr lang="bs-Latn-BA" sz="2000" dirty="0"/>
            </a:b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1E923-E2C8-71CA-DCB1-A247D870B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235" y="905164"/>
            <a:ext cx="9504220" cy="581523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sr-Latn-BA" sz="11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OBAVEZE NOSBiH-a U CYBER SECURITY OBLASTI</a:t>
            </a:r>
          </a:p>
          <a:p>
            <a:pPr marL="0" indent="0" algn="just">
              <a:buNone/>
            </a:pPr>
            <a:r>
              <a:rPr lang="sr-Latn-BA" sz="9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NIS (Network and Information Security) direktiva je obavezujući dokument (za članice EU) koji definiše oblast cyber sigurnosti. Od 09.05.2018. godine, sve članice su obavezne imati zakonsku regulativu. </a:t>
            </a:r>
          </a:p>
          <a:p>
            <a:pPr marL="0" indent="0" algn="just">
              <a:buNone/>
            </a:pPr>
            <a:r>
              <a:rPr lang="sr-Latn-BA" sz="9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Tri dijela NIS direktive su: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r-Latn-BA" sz="9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Obaveza na nacionalnom nivou (zakonska regulativa, uspostava CSIRT-ova, cyber vježbe, itd.) (CSIRT – Computer Security Incident Response 	Team),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sr-Latn-BA" sz="9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Saradnja između članica EU (i ne-članica EU) u vidu uspostave mreže CSIRT-ova, nadzor države nad operatorima kritičnih usluga (uključujući energetski sektor).</a:t>
            </a:r>
          </a:p>
          <a:p>
            <a:pPr marL="0" indent="0" algn="just">
              <a:buNone/>
            </a:pPr>
            <a:r>
              <a:rPr lang="sr-Latn-BA" sz="96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U Bosni i Hercegovini su formirani 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bs-Latn-BA" sz="9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CERT RS – nacionalni tim za odgovor na računarske sigurnosne incidente,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bs-Latn-BA" sz="9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Akademski CERT u BiH.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bs-Latn-BA" sz="24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sr-Latn-BA" sz="22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endParaRPr lang="sr-Latn-BA" sz="24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>
              <a:buNone/>
            </a:pPr>
            <a:r>
              <a:rPr lang="bs-Latn-BA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71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23DB9-59E9-3814-73A0-937F4843A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211" y="349099"/>
            <a:ext cx="10094625" cy="621436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sr-Latn-BA" sz="2800" b="1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endParaRPr lang="sr-Latn-BA" sz="2800" b="1" dirty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sr-Latn-BA" sz="2800" b="1" dirty="0">
                <a:solidFill>
                  <a:schemeClr val="accent1">
                    <a:lumMod val="50000"/>
                  </a:schemeClr>
                </a:solidFill>
              </a:rPr>
              <a:t>OBAVEZE NOSBiH-a U CYBER SECURITY OBLASTI</a:t>
            </a:r>
          </a:p>
          <a:p>
            <a:pPr marL="0" indent="0" algn="just">
              <a:buNone/>
            </a:pPr>
            <a:endParaRPr lang="sr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bs-Latn-BA" sz="2400" dirty="0">
                <a:solidFill>
                  <a:schemeClr val="accent1">
                    <a:lumMod val="50000"/>
                  </a:schemeClr>
                </a:solidFill>
              </a:rPr>
              <a:t>NOSBiH je sa druge strane članica ENTSO-E (European Network of Transmission System Operators for Electricity) i u obavezi je pratiti i implementirati zahtjeve vezane za cyber sigurnost koje donosi ovo tijelo,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bs-Latn-BA" sz="2400" dirty="0">
                <a:solidFill>
                  <a:schemeClr val="accent1">
                    <a:lumMod val="50000"/>
                  </a:schemeClr>
                </a:solidFill>
              </a:rPr>
              <a:t>Jedan od zahtjeva je implementacija Security plana (SP) u okviru Minimun Vailable Solution (MVS) ugovora koji su potpisali svi TSO (</a:t>
            </a:r>
            <a:r>
              <a:rPr lang="bs-Latn-BA" sz="2400" i="0" dirty="0">
                <a:solidFill>
                  <a:schemeClr val="accent1">
                    <a:lumMod val="50000"/>
                  </a:schemeClr>
                </a:solidFill>
                <a:effectLst/>
              </a:rPr>
              <a:t>European Transmission System Operators</a:t>
            </a:r>
            <a:r>
              <a:rPr lang="bs-Latn-BA" sz="2400" dirty="0">
                <a:solidFill>
                  <a:schemeClr val="accent1">
                    <a:lumMod val="50000"/>
                  </a:schemeClr>
                </a:solidFill>
              </a:rPr>
              <a:t>) koji su sastavnio dio ENTSO-E,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bs-Latn-BA" sz="2400" dirty="0">
                <a:solidFill>
                  <a:schemeClr val="accent1">
                    <a:lumMod val="50000"/>
                  </a:schemeClr>
                </a:solidFill>
              </a:rPr>
              <a:t>Zahtjevi ENTSO-E unutar SP su slični ISO 27001 standardu (ne isključuju jedno drugo), ali su prilagođeni potrebama operatora sistema i samom projektu. </a:t>
            </a:r>
          </a:p>
          <a:p>
            <a:pPr marL="0" indent="0" algn="just">
              <a:buNone/>
            </a:pPr>
            <a:r>
              <a:rPr lang="bs-Latn-BA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sr-Latn-BA" sz="2400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858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7243F-5366-475A-551C-4AFD07060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182" y="685800"/>
            <a:ext cx="10388038" cy="5617346"/>
          </a:xfrm>
        </p:spPr>
        <p:txBody>
          <a:bodyPr/>
          <a:lstStyle/>
          <a:p>
            <a:pPr marL="0" indent="0">
              <a:buNone/>
            </a:pPr>
            <a:r>
              <a:rPr lang="sr-Latn-BA" sz="2800" b="1" dirty="0">
                <a:solidFill>
                  <a:schemeClr val="accent1">
                    <a:lumMod val="50000"/>
                  </a:schemeClr>
                </a:solidFill>
              </a:rPr>
              <a:t>OBAVEZE NOSBiH-a U CYBER SECURITY OBLASTI</a:t>
            </a:r>
          </a:p>
          <a:p>
            <a:pPr marL="0" indent="0">
              <a:buNone/>
            </a:pPr>
            <a:endParaRPr lang="sr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 skladu sa SP NOSBiH je: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Uspostavio Information Security Management System (ISMS),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Usvojio Politiku sigurnosti informacija,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Uradio Audit 1 (uvođenje politika, procedura i obrazaca) i Audit 2 (provjera sve postojeće dokumentacije i provođenje iste).</a:t>
            </a:r>
          </a:p>
          <a:p>
            <a:pPr>
              <a:buFont typeface="Arial" panose="020B0604020202020204" pitchFamily="34" charset="0"/>
              <a:buChar char="•"/>
            </a:pPr>
            <a:endParaRPr lang="sr-Latn-BA" sz="2400" b="1" dirty="0">
              <a:solidFill>
                <a:srgbClr val="FFFF00"/>
              </a:solidFill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358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6B6F7-06E4-E610-E33F-7D8C7949E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7418" y="251691"/>
            <a:ext cx="9630747" cy="5839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800" b="1" dirty="0">
                <a:solidFill>
                  <a:schemeClr val="accent1">
                    <a:lumMod val="50000"/>
                  </a:schemeClr>
                </a:solidFill>
              </a:rPr>
              <a:t>OGRANIČENJA U OBLASTI CYBER SIGURNOSTI</a:t>
            </a:r>
          </a:p>
          <a:p>
            <a:pPr marL="0" indent="0">
              <a:buNone/>
            </a:pPr>
            <a:endParaRPr lang="sr-Latn-BA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Nepostojanje zakonske regulative na nivou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Nedostatak cyber security kadra,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Nedostatak finansijskih sredstava,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Složenost samih procesa.</a:t>
            </a:r>
            <a:endParaRPr lang="bs-Latn-BA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7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E2C22-8C67-AE79-FB4B-4C28A4F26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745" y="685800"/>
            <a:ext cx="9781757" cy="57327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800" b="1" dirty="0">
                <a:solidFill>
                  <a:schemeClr val="accent1">
                    <a:lumMod val="50000"/>
                  </a:schemeClr>
                </a:solidFill>
              </a:rPr>
              <a:t>NEPOSTOJANJE ZAKONSKE REGULATIVE NA NIVOU BiH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Uvođenjem zakonske regulative osigurala bi se radna mjesta iz oblasti cyber sigurnosti,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Na taj način bi se stvorio budžet za oblast cyber sigurnosti,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Formiranje sektorskog CERT-a/CSIRT-a za elektroenergetski sektor (NOSBiH kao članica ENTSO-E učestvuje u radu Cyber Security Working Group (CSWG) u okviru Information and Communication Tehnologies Committee (ICTC) komiteta, gdje se vrši razmjena informacija o cyber sigurnosti, potencijalnim napadima između svih TSO koji su članovi ENTSO-E),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Podizanje opšte svijesti o problemima iz oblasti </a:t>
            </a:r>
            <a:r>
              <a:rPr lang="sr-Latn-BA" dirty="0">
                <a:solidFill>
                  <a:schemeClr val="accent1">
                    <a:lumMod val="50000"/>
                  </a:schemeClr>
                </a:solidFill>
              </a:rPr>
              <a:t>c</a:t>
            </a: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yber sigurnosti. </a:t>
            </a:r>
            <a:endParaRPr lang="bs-Latn-BA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3C5E1-CFCB-0B9E-E693-A5BF61480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44" y="685800"/>
            <a:ext cx="10162511" cy="5670612"/>
          </a:xfrm>
        </p:spPr>
        <p:txBody>
          <a:bodyPr/>
          <a:lstStyle/>
          <a:p>
            <a:pPr marL="0" indent="0">
              <a:buNone/>
            </a:pPr>
            <a:r>
              <a:rPr lang="sr-Latn-BA" sz="2800" b="1" dirty="0">
                <a:solidFill>
                  <a:schemeClr val="accent1">
                    <a:lumMod val="50000"/>
                  </a:schemeClr>
                </a:solidFill>
              </a:rPr>
              <a:t>NEDOSTATAK CYBER SECURITY KADRA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U NOSBiH-u je 2019. godine definisano prvo radno mjesto „Koordinator sigurnosti“ koje između ostalog pokriva oblast informacione i cyber sigurnosti,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Zbog specifičnosti posla trebali bismo imati i stručnjake za IT cyber sigurnost i OT cyber sigurnost,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Redovna obuka kadra,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</a:rPr>
              <a:t>Paralelno sa ovim, radi se i na implementaciji fizičke i tehničke sigurnosti. </a:t>
            </a:r>
          </a:p>
          <a:p>
            <a:pPr marL="0" indent="0">
              <a:buNone/>
            </a:pPr>
            <a:endParaRPr lang="bs-Latn-BA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40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DBAD7-0CE5-870F-820D-E7AA9785E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0400" y="372862"/>
            <a:ext cx="9752614" cy="6143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800" b="1" dirty="0">
                <a:solidFill>
                  <a:schemeClr val="accent1">
                    <a:lumMod val="50000"/>
                  </a:schemeClr>
                </a:solidFill>
              </a:rPr>
              <a:t>FINANSIJSKA SREDSTAVA</a:t>
            </a:r>
          </a:p>
          <a:p>
            <a:pPr marL="0" indent="0">
              <a:buNone/>
            </a:pPr>
            <a:endParaRPr lang="sr-Latn-BA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Neophodna su veća ulaganja i investicije u dijelove koji se odnose na cybersecurity software i hardware (firewall-i, sigurnosne aplikacije vezano za </a:t>
            </a:r>
            <a:r>
              <a:rPr lang="bs-Latn-BA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u</a:t>
            </a:r>
            <a:r>
              <a:rPr lang="bs-Latn-BA" sz="240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pravljanje privilegovanim sesijama i korisnicima</a:t>
            </a: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, </a:t>
            </a:r>
            <a:r>
              <a:rPr lang="bs-Latn-BA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m</a:t>
            </a:r>
            <a:r>
              <a:rPr lang="bs-Latn-BA" sz="240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ultifaktorska autentifikacija</a:t>
            </a: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i drugo),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Redovna penetracijska testiranja i procjena ranjivosti (NOSBiH je za 2021. godini i na osnovu urađenih izvještaja i zaključaka pristupio realizaciji navedenih preporuka),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Obuka kadra (USEA /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United States Energy Association</a:t>
            </a: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/ </a:t>
            </a:r>
            <a:r>
              <a:rPr lang="bs-Latn-BA" sz="240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Cyber ​​Resiliency Challenge 2022 </a:t>
            </a: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tabletop exercise</a:t>
            </a:r>
            <a:r>
              <a:rPr lang="sr-Latn-BA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).</a:t>
            </a:r>
          </a:p>
          <a:p>
            <a:pPr marL="0" indent="0">
              <a:buNone/>
            </a:pPr>
            <a:endParaRPr lang="bs-Latn-BA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52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Custom 3">
      <a:dk1>
        <a:srgbClr val="FFC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30311</TotalTime>
  <Words>910</Words>
  <Application>Microsoft Office PowerPoint</Application>
  <PresentationFormat>Widescreen</PresentationFormat>
  <Paragraphs>98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Corbel</vt:lpstr>
      <vt:lpstr>Parallax</vt:lpstr>
      <vt:lpstr>CYBER SECURITY U NOSBiH-u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 SECURITY U NOSBih</dc:title>
  <dc:creator>Igor Tadić</dc:creator>
  <cp:lastModifiedBy>Igor Tadić</cp:lastModifiedBy>
  <cp:revision>215</cp:revision>
  <dcterms:created xsi:type="dcterms:W3CDTF">2022-07-22T10:23:44Z</dcterms:created>
  <dcterms:modified xsi:type="dcterms:W3CDTF">2022-09-09T09:13:35Z</dcterms:modified>
</cp:coreProperties>
</file>