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472" r:id="rId3"/>
    <p:sldId id="485" r:id="rId4"/>
    <p:sldId id="484" r:id="rId5"/>
    <p:sldId id="486" r:id="rId6"/>
    <p:sldId id="478" r:id="rId7"/>
    <p:sldId id="479" r:id="rId8"/>
    <p:sldId id="468" r:id="rId9"/>
    <p:sldId id="477" r:id="rId10"/>
    <p:sldId id="481" r:id="rId11"/>
    <p:sldId id="466" r:id="rId12"/>
    <p:sldId id="487" r:id="rId13"/>
    <p:sldId id="496" r:id="rId14"/>
    <p:sldId id="483" r:id="rId15"/>
    <p:sldId id="482" r:id="rId16"/>
    <p:sldId id="491" r:id="rId17"/>
    <p:sldId id="493" r:id="rId18"/>
    <p:sldId id="489" r:id="rId19"/>
    <p:sldId id="490" r:id="rId20"/>
    <p:sldId id="494" r:id="rId21"/>
    <p:sldId id="495" r:id="rId22"/>
    <p:sldId id="492" r:id="rId23"/>
    <p:sldId id="265" r:id="rId2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53492F-8527-7E70-2E68-235ED6526E0C}" name="Jim deVette" initials="Jd" userId="Jim deVett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AA9F"/>
    <a:srgbClr val="000000"/>
    <a:srgbClr val="E12726"/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86527"/>
  </p:normalViewPr>
  <p:slideViewPr>
    <p:cSldViewPr snapToGrid="0">
      <p:cViewPr varScale="1">
        <p:scale>
          <a:sx n="111" d="100"/>
          <a:sy n="111" d="100"/>
        </p:scale>
        <p:origin x="240" y="3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5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AE4363-BCEB-4A12-9092-254CE860AAF3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80F2A60-0D94-4EB9-BD94-F6248DFAFD42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What IT systems do I have in my enterprise?</a:t>
          </a:r>
        </a:p>
      </dgm:t>
    </dgm:pt>
    <dgm:pt modelId="{B06A33C2-F56A-4BEC-84D8-B728981993BA}" type="parTrans" cxnId="{22467891-461A-4741-8B9E-D515AB28D182}">
      <dgm:prSet/>
      <dgm:spPr/>
      <dgm:t>
        <a:bodyPr/>
        <a:lstStyle/>
        <a:p>
          <a:endParaRPr lang="en-US" sz="1400"/>
        </a:p>
      </dgm:t>
    </dgm:pt>
    <dgm:pt modelId="{DF8A7545-6EB7-4B38-9045-19F07622DA23}" type="sibTrans" cxnId="{22467891-461A-4741-8B9E-D515AB28D182}">
      <dgm:prSet/>
      <dgm:spPr/>
      <dgm:t>
        <a:bodyPr/>
        <a:lstStyle/>
        <a:p>
          <a:endParaRPr lang="en-US" sz="1400"/>
        </a:p>
      </dgm:t>
    </dgm:pt>
    <dgm:pt modelId="{97E12FD0-3D43-4258-B814-454BFC7C2B5B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P</a:t>
          </a:r>
          <a:r>
            <a:rPr lang="en-US" sz="1100" b="1" dirty="0">
              <a:latin typeface="Calibri" pitchFamily="34" charset="0"/>
            </a:rPr>
            <a:t>E (Platforms)</a:t>
          </a:r>
        </a:p>
      </dgm:t>
    </dgm:pt>
    <dgm:pt modelId="{37D5CB72-3BF1-4C30-BD1B-D4F248E882EE}" type="parTrans" cxnId="{456F1CBF-FA95-4578-968D-F31E3FA1C86A}">
      <dgm:prSet/>
      <dgm:spPr/>
      <dgm:t>
        <a:bodyPr/>
        <a:lstStyle/>
        <a:p>
          <a:endParaRPr lang="en-US" sz="1400"/>
        </a:p>
      </dgm:t>
    </dgm:pt>
    <dgm:pt modelId="{109E7426-8784-4070-9990-831F801F0478}" type="sibTrans" cxnId="{456F1CBF-FA95-4578-968D-F31E3FA1C86A}">
      <dgm:prSet/>
      <dgm:spPr/>
      <dgm:t>
        <a:bodyPr/>
        <a:lstStyle/>
        <a:p>
          <a:endParaRPr lang="en-US" sz="1400"/>
        </a:p>
      </dgm:t>
    </dgm:pt>
    <dgm:pt modelId="{1F957E17-693A-4409-B055-6DCA7388B74A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What known vulnerabilities do I need to worry about?</a:t>
          </a:r>
        </a:p>
      </dgm:t>
    </dgm:pt>
    <dgm:pt modelId="{A725438B-EE07-4A14-8A24-9C9989A40EBA}" type="parTrans" cxnId="{E7AD1C6D-11D9-4CD7-8E66-A35021F6302A}">
      <dgm:prSet/>
      <dgm:spPr/>
      <dgm:t>
        <a:bodyPr/>
        <a:lstStyle/>
        <a:p>
          <a:endParaRPr lang="en-US" sz="1400"/>
        </a:p>
      </dgm:t>
    </dgm:pt>
    <dgm:pt modelId="{5093DDB1-31DD-4FB8-BFF9-96E52DA8F051}" type="sibTrans" cxnId="{E7AD1C6D-11D9-4CD7-8E66-A35021F6302A}">
      <dgm:prSet/>
      <dgm:spPr/>
      <dgm:t>
        <a:bodyPr/>
        <a:lstStyle/>
        <a:p>
          <a:endParaRPr lang="en-US" sz="1400"/>
        </a:p>
      </dgm:t>
    </dgm:pt>
    <dgm:pt modelId="{CD2F2565-C155-4EEC-A21C-2172ECA17C61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V</a:t>
          </a:r>
          <a:r>
            <a:rPr lang="en-US" sz="1100" b="1" dirty="0">
              <a:latin typeface="Calibri" pitchFamily="34" charset="0"/>
            </a:rPr>
            <a:t>E (Vulnerabilities)</a:t>
          </a:r>
        </a:p>
      </dgm:t>
    </dgm:pt>
    <dgm:pt modelId="{1922B0D5-49F5-48DE-A162-1629206A618B}" type="parTrans" cxnId="{E4FA4465-561F-448B-8DDA-161E2D0293FA}">
      <dgm:prSet/>
      <dgm:spPr/>
      <dgm:t>
        <a:bodyPr/>
        <a:lstStyle/>
        <a:p>
          <a:endParaRPr lang="en-US" sz="1400"/>
        </a:p>
      </dgm:t>
    </dgm:pt>
    <dgm:pt modelId="{D26203AD-DB60-49E5-A340-111659B81AD3}" type="sibTrans" cxnId="{E4FA4465-561F-448B-8DDA-161E2D0293FA}">
      <dgm:prSet/>
      <dgm:spPr/>
      <dgm:t>
        <a:bodyPr/>
        <a:lstStyle/>
        <a:p>
          <a:endParaRPr lang="en-US" sz="1400"/>
        </a:p>
      </dgm:t>
    </dgm:pt>
    <dgm:pt modelId="{4A3E9406-CAB1-4898-844E-C7D65F599DBB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200" b="1" dirty="0">
              <a:solidFill>
                <a:schemeClr val="bg1"/>
              </a:solidFill>
              <a:latin typeface="Calibri" pitchFamily="34" charset="0"/>
            </a:rPr>
            <a:t>What vulnerabilities do I need to worry about right now?</a:t>
          </a:r>
        </a:p>
      </dgm:t>
    </dgm:pt>
    <dgm:pt modelId="{54E4AFE3-F03D-4953-AE4F-2564B0FB14F8}" type="parTrans" cxnId="{784BCBDC-7903-4B05-9628-8B71A88A6418}">
      <dgm:prSet/>
      <dgm:spPr/>
      <dgm:t>
        <a:bodyPr/>
        <a:lstStyle/>
        <a:p>
          <a:endParaRPr lang="en-US" sz="1400"/>
        </a:p>
      </dgm:t>
    </dgm:pt>
    <dgm:pt modelId="{6CD86754-4499-4380-BC04-97FAA2ABA756}" type="sibTrans" cxnId="{784BCBDC-7903-4B05-9628-8B71A88A6418}">
      <dgm:prSet/>
      <dgm:spPr/>
      <dgm:t>
        <a:bodyPr/>
        <a:lstStyle/>
        <a:p>
          <a:endParaRPr lang="en-US" sz="1400"/>
        </a:p>
      </dgm:t>
    </dgm:pt>
    <dgm:pt modelId="{C97A4430-034C-4837-98D7-DB9F4B01207A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CV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SS</a:t>
          </a:r>
          <a:r>
            <a:rPr lang="en-US" sz="1100" b="1" dirty="0">
              <a:latin typeface="Calibri" pitchFamily="34" charset="0"/>
            </a:rPr>
            <a:t> (Scoring System)</a:t>
          </a:r>
        </a:p>
      </dgm:t>
    </dgm:pt>
    <dgm:pt modelId="{48C4624D-C7B3-422B-9F12-589636777445}" type="parTrans" cxnId="{7BF4A52E-504F-4AA8-9C27-A1AFF8E7CAAA}">
      <dgm:prSet/>
      <dgm:spPr/>
      <dgm:t>
        <a:bodyPr/>
        <a:lstStyle/>
        <a:p>
          <a:endParaRPr lang="en-US" sz="1400"/>
        </a:p>
      </dgm:t>
    </dgm:pt>
    <dgm:pt modelId="{A0371E09-A10D-4AC4-8AD0-E85179DB6A07}" type="sibTrans" cxnId="{7BF4A52E-504F-4AA8-9C27-A1AFF8E7CAAA}">
      <dgm:prSet/>
      <dgm:spPr/>
      <dgm:t>
        <a:bodyPr/>
        <a:lstStyle/>
        <a:p>
          <a:endParaRPr lang="en-US" sz="1400"/>
        </a:p>
      </dgm:t>
    </dgm:pt>
    <dgm:pt modelId="{418F1246-5483-4CEE-A9C3-4801B0C57C78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How can I configure my systems more securely?</a:t>
          </a:r>
        </a:p>
      </dgm:t>
    </dgm:pt>
    <dgm:pt modelId="{F87A7280-BC2D-48DA-99C8-D555F256E87D}" type="parTrans" cxnId="{99C073E3-DB59-4FCE-835C-F677C21B7C18}">
      <dgm:prSet/>
      <dgm:spPr/>
      <dgm:t>
        <a:bodyPr/>
        <a:lstStyle/>
        <a:p>
          <a:endParaRPr lang="en-US" sz="1400"/>
        </a:p>
      </dgm:t>
    </dgm:pt>
    <dgm:pt modelId="{BEECF6C7-313F-4B50-BC55-D121EC5B2E92}" type="sibTrans" cxnId="{99C073E3-DB59-4FCE-835C-F677C21B7C18}">
      <dgm:prSet/>
      <dgm:spPr/>
      <dgm:t>
        <a:bodyPr/>
        <a:lstStyle/>
        <a:p>
          <a:endParaRPr lang="en-US" sz="1400"/>
        </a:p>
      </dgm:t>
    </dgm:pt>
    <dgm:pt modelId="{720D9971-D81A-4D3F-B811-84C45472393C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C</a:t>
          </a:r>
          <a:r>
            <a:rPr lang="en-US" sz="1100" b="1" dirty="0">
              <a:latin typeface="Calibri" pitchFamily="34" charset="0"/>
            </a:rPr>
            <a:t>E (Configurations)</a:t>
          </a:r>
        </a:p>
      </dgm:t>
    </dgm:pt>
    <dgm:pt modelId="{42DA5CE8-0C4D-4DFD-8214-204D805540B5}" type="parTrans" cxnId="{E38A0A18-3D70-45A1-B2B7-94C1C3F3DE6F}">
      <dgm:prSet/>
      <dgm:spPr/>
      <dgm:t>
        <a:bodyPr/>
        <a:lstStyle/>
        <a:p>
          <a:endParaRPr lang="en-US" sz="1400"/>
        </a:p>
      </dgm:t>
    </dgm:pt>
    <dgm:pt modelId="{6FED781F-EACB-4784-B015-42613003D6DA}" type="sibTrans" cxnId="{E38A0A18-3D70-45A1-B2B7-94C1C3F3DE6F}">
      <dgm:prSet/>
      <dgm:spPr/>
      <dgm:t>
        <a:bodyPr/>
        <a:lstStyle/>
        <a:p>
          <a:endParaRPr lang="en-US" sz="1400"/>
        </a:p>
      </dgm:t>
    </dgm:pt>
    <dgm:pt modelId="{7EE4D8D1-F64D-461A-B670-E2C91A753581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200" b="1" dirty="0">
              <a:solidFill>
                <a:schemeClr val="bg1"/>
              </a:solidFill>
              <a:latin typeface="Calibri" pitchFamily="34" charset="0"/>
            </a:rPr>
            <a:t>How do I define a policy of secure configurations?</a:t>
          </a:r>
        </a:p>
      </dgm:t>
    </dgm:pt>
    <dgm:pt modelId="{1B978BE3-3C9B-4442-A8BC-27E41408516B}" type="parTrans" cxnId="{226B11C5-DF38-43E1-81B0-DB9452D7347F}">
      <dgm:prSet/>
      <dgm:spPr/>
      <dgm:t>
        <a:bodyPr/>
        <a:lstStyle/>
        <a:p>
          <a:endParaRPr lang="en-US" sz="1400"/>
        </a:p>
      </dgm:t>
    </dgm:pt>
    <dgm:pt modelId="{34F4E17F-889F-4FD3-8502-67BC943F5ADF}" type="sibTrans" cxnId="{226B11C5-DF38-43E1-81B0-DB9452D7347F}">
      <dgm:prSet/>
      <dgm:spPr/>
      <dgm:t>
        <a:bodyPr/>
        <a:lstStyle/>
        <a:p>
          <a:endParaRPr lang="en-US" sz="1400"/>
        </a:p>
      </dgm:t>
    </dgm:pt>
    <dgm:pt modelId="{F1DB269B-C2B6-4A3A-9096-DE9125D1B06A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X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CC</a:t>
          </a:r>
          <a:r>
            <a:rPr lang="en-US" sz="1100" b="1" dirty="0">
              <a:latin typeface="Calibri" pitchFamily="34" charset="0"/>
            </a:rPr>
            <a:t>DF (Configuration Checklists)</a:t>
          </a:r>
        </a:p>
      </dgm:t>
    </dgm:pt>
    <dgm:pt modelId="{EA92362E-9D62-4ADE-A455-2A787A5569F0}" type="parTrans" cxnId="{33979263-9D64-49D8-B67B-36178FB710BF}">
      <dgm:prSet/>
      <dgm:spPr/>
      <dgm:t>
        <a:bodyPr/>
        <a:lstStyle/>
        <a:p>
          <a:endParaRPr lang="en-US" sz="1400"/>
        </a:p>
      </dgm:t>
    </dgm:pt>
    <dgm:pt modelId="{08553874-1256-446A-A520-4972434C7EE8}" type="sibTrans" cxnId="{33979263-9D64-49D8-B67B-36178FB710BF}">
      <dgm:prSet/>
      <dgm:spPr/>
      <dgm:t>
        <a:bodyPr/>
        <a:lstStyle/>
        <a:p>
          <a:endParaRPr lang="en-US" sz="1400"/>
        </a:p>
      </dgm:t>
    </dgm:pt>
    <dgm:pt modelId="{2293618E-B0D9-4498-9476-9BE4A3E52702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How can I be sure my systems conform to policy?</a:t>
          </a:r>
        </a:p>
      </dgm:t>
    </dgm:pt>
    <dgm:pt modelId="{143E3084-7CAD-4F68-B612-F39549D29BE5}" type="parTrans" cxnId="{B7C294B4-9E1F-4324-A93B-B861E21696EB}">
      <dgm:prSet/>
      <dgm:spPr/>
      <dgm:t>
        <a:bodyPr/>
        <a:lstStyle/>
        <a:p>
          <a:endParaRPr lang="en-US" sz="1400"/>
        </a:p>
      </dgm:t>
    </dgm:pt>
    <dgm:pt modelId="{A95EE7D5-F36D-4817-B5F0-93252C07C187}" type="sibTrans" cxnId="{B7C294B4-9E1F-4324-A93B-B861E21696EB}">
      <dgm:prSet/>
      <dgm:spPr/>
      <dgm:t>
        <a:bodyPr/>
        <a:lstStyle/>
        <a:p>
          <a:endParaRPr lang="en-US" sz="1400"/>
        </a:p>
      </dgm:t>
    </dgm:pt>
    <dgm:pt modelId="{FF9E4402-1E71-4633-B947-B0CFD88B5CBD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OV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AL</a:t>
          </a:r>
          <a:r>
            <a:rPr lang="en-US" sz="1100" b="1" dirty="0">
              <a:latin typeface="Calibri" pitchFamily="34" charset="0"/>
            </a:rPr>
            <a:t> (Assessment Language)</a:t>
          </a:r>
        </a:p>
      </dgm:t>
    </dgm:pt>
    <dgm:pt modelId="{CBDB5FF0-7840-460A-BC40-FDE2F99EFBD9}" type="parTrans" cxnId="{632592E4-5D60-4ECD-A4D1-B2F1997FDABF}">
      <dgm:prSet/>
      <dgm:spPr/>
      <dgm:t>
        <a:bodyPr/>
        <a:lstStyle/>
        <a:p>
          <a:endParaRPr lang="en-US" sz="1400"/>
        </a:p>
      </dgm:t>
    </dgm:pt>
    <dgm:pt modelId="{E50C5DF1-2D6D-46C9-9B64-E3462E1FC51E}" type="sibTrans" cxnId="{632592E4-5D60-4ECD-A4D1-B2F1997FDABF}">
      <dgm:prSet/>
      <dgm:spPr/>
      <dgm:t>
        <a:bodyPr/>
        <a:lstStyle/>
        <a:p>
          <a:endParaRPr lang="en-US" sz="1400"/>
        </a:p>
      </dgm:t>
    </dgm:pt>
    <dgm:pt modelId="{90589394-1804-44A7-B969-247BA86890C5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100" b="1" dirty="0">
              <a:solidFill>
                <a:schemeClr val="bg1"/>
              </a:solidFill>
              <a:latin typeface="Calibri" pitchFamily="34" charset="0"/>
            </a:rPr>
            <a:t>How can I be sure the operation of my systems conforms to policy?</a:t>
          </a:r>
        </a:p>
      </dgm:t>
    </dgm:pt>
    <dgm:pt modelId="{5F7548CE-D6D1-4ADB-9FCC-DD83F793EDDD}" type="parTrans" cxnId="{145EEB44-FCB4-46B6-AFA6-F010A14BF7F7}">
      <dgm:prSet/>
      <dgm:spPr/>
      <dgm:t>
        <a:bodyPr/>
        <a:lstStyle/>
        <a:p>
          <a:endParaRPr lang="en-US" sz="1400"/>
        </a:p>
      </dgm:t>
    </dgm:pt>
    <dgm:pt modelId="{007DBAD0-5966-46E3-A477-BAC533BC2EE9}" type="sibTrans" cxnId="{145EEB44-FCB4-46B6-AFA6-F010A14BF7F7}">
      <dgm:prSet/>
      <dgm:spPr/>
      <dgm:t>
        <a:bodyPr/>
        <a:lstStyle/>
        <a:p>
          <a:endParaRPr lang="en-US" sz="1400"/>
        </a:p>
      </dgm:t>
    </dgm:pt>
    <dgm:pt modelId="{26C372C0-BAF7-46B7-B7D7-567BDD1C1CA5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W</a:t>
          </a:r>
          <a:r>
            <a:rPr lang="en-US" sz="1100" b="1" dirty="0">
              <a:latin typeface="Calibri" pitchFamily="34" charset="0"/>
            </a:rPr>
            <a:t>E (Weaknesses)</a:t>
          </a:r>
        </a:p>
      </dgm:t>
    </dgm:pt>
    <dgm:pt modelId="{6816169B-E6FD-41F9-A1F6-6C1818EFCAEE}" type="parTrans" cxnId="{7CB6C6CA-28DC-44A8-964A-5DB90963CB4E}">
      <dgm:prSet/>
      <dgm:spPr/>
      <dgm:t>
        <a:bodyPr/>
        <a:lstStyle/>
        <a:p>
          <a:endParaRPr lang="en-US" sz="1400"/>
        </a:p>
      </dgm:t>
    </dgm:pt>
    <dgm:pt modelId="{3155AFF7-2D19-474B-98FF-015B4CAEC27A}" type="sibTrans" cxnId="{7CB6C6CA-28DC-44A8-964A-5DB90963CB4E}">
      <dgm:prSet/>
      <dgm:spPr/>
      <dgm:t>
        <a:bodyPr/>
        <a:lstStyle/>
        <a:p>
          <a:endParaRPr lang="en-US" sz="1400"/>
        </a:p>
      </dgm:t>
    </dgm:pt>
    <dgm:pt modelId="{DAF988F2-9C92-4E2B-8CAA-6748C98A33D5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What attacks can exploit which weaknesses?</a:t>
          </a:r>
        </a:p>
      </dgm:t>
    </dgm:pt>
    <dgm:pt modelId="{3450FFDE-B944-40B9-A61A-0F979C3BC4F9}" type="parTrans" cxnId="{C86410B1-67ED-4C31-B637-8B18B6CCDEE9}">
      <dgm:prSet/>
      <dgm:spPr/>
      <dgm:t>
        <a:bodyPr/>
        <a:lstStyle/>
        <a:p>
          <a:endParaRPr lang="en-US" sz="1400"/>
        </a:p>
      </dgm:t>
    </dgm:pt>
    <dgm:pt modelId="{1D82F267-6DD3-49AF-8339-1F67FF63627D}" type="sibTrans" cxnId="{C86410B1-67ED-4C31-B637-8B18B6CCDEE9}">
      <dgm:prSet/>
      <dgm:spPr/>
      <dgm:t>
        <a:bodyPr/>
        <a:lstStyle/>
        <a:p>
          <a:endParaRPr lang="en-US" sz="1400"/>
        </a:p>
      </dgm:t>
    </dgm:pt>
    <dgm:pt modelId="{393626F3-74B9-4C22-9ED2-DA9DA83303E1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AP</a:t>
          </a:r>
          <a:r>
            <a:rPr lang="en-US" sz="1100" b="1" dirty="0">
              <a:latin typeface="Calibri" pitchFamily="34" charset="0"/>
            </a:rPr>
            <a:t>EC (Attack Patterns)</a:t>
          </a:r>
        </a:p>
      </dgm:t>
    </dgm:pt>
    <dgm:pt modelId="{0E138F7E-E915-43B0-8C11-D1F1581C78DB}" type="parTrans" cxnId="{899E70A9-8B7A-44D5-AFCD-81973E6BDB72}">
      <dgm:prSet/>
      <dgm:spPr/>
      <dgm:t>
        <a:bodyPr/>
        <a:lstStyle/>
        <a:p>
          <a:endParaRPr lang="en-US" sz="1400"/>
        </a:p>
      </dgm:t>
    </dgm:pt>
    <dgm:pt modelId="{01DC410F-05D5-4FFC-9137-2908A84F6051}" type="sibTrans" cxnId="{899E70A9-8B7A-44D5-AFCD-81973E6BDB72}">
      <dgm:prSet/>
      <dgm:spPr/>
      <dgm:t>
        <a:bodyPr/>
        <a:lstStyle/>
        <a:p>
          <a:endParaRPr lang="en-US" sz="1400"/>
        </a:p>
      </dgm:t>
    </dgm:pt>
    <dgm:pt modelId="{916B10D3-3FD5-43C4-9BE6-8A20748366D1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How can we recognize malware &amp; share that info?</a:t>
          </a:r>
        </a:p>
      </dgm:t>
    </dgm:pt>
    <dgm:pt modelId="{D75C2D72-33A8-4739-A744-F6EB0E6F674D}" type="parTrans" cxnId="{2778ECCA-C6DC-49E6-9441-62083FB4E713}">
      <dgm:prSet/>
      <dgm:spPr/>
      <dgm:t>
        <a:bodyPr/>
        <a:lstStyle/>
        <a:p>
          <a:endParaRPr lang="en-US" sz="1400"/>
        </a:p>
      </dgm:t>
    </dgm:pt>
    <dgm:pt modelId="{8B291AF4-DB6E-47B9-BFC6-5EC332209DA2}" type="sibTrans" cxnId="{2778ECCA-C6DC-49E6-9441-62083FB4E713}">
      <dgm:prSet/>
      <dgm:spPr/>
      <dgm:t>
        <a:bodyPr/>
        <a:lstStyle/>
        <a:p>
          <a:endParaRPr lang="en-US" sz="1400"/>
        </a:p>
      </dgm:t>
    </dgm:pt>
    <dgm:pt modelId="{EA3EDB0C-E67F-43F4-AD21-E8062B40E30E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MA</a:t>
          </a:r>
          <a:r>
            <a:rPr lang="en-US" sz="1100" b="1" dirty="0">
              <a:latin typeface="Calibri" pitchFamily="34" charset="0"/>
            </a:rPr>
            <a:t>EC (Malware Attributes)</a:t>
          </a:r>
        </a:p>
      </dgm:t>
    </dgm:pt>
    <dgm:pt modelId="{F95C7F37-91FE-4B4D-AE6C-C4CF28438B96}" type="parTrans" cxnId="{4EF7F94F-F33F-41EC-B140-ADF242B339AE}">
      <dgm:prSet/>
      <dgm:spPr/>
      <dgm:t>
        <a:bodyPr/>
        <a:lstStyle/>
        <a:p>
          <a:endParaRPr lang="en-US" sz="1400"/>
        </a:p>
      </dgm:t>
    </dgm:pt>
    <dgm:pt modelId="{4811C618-95AF-4980-8512-FE2D403372C7}" type="sibTrans" cxnId="{4EF7F94F-F33F-41EC-B140-ADF242B339AE}">
      <dgm:prSet/>
      <dgm:spPr/>
      <dgm:t>
        <a:bodyPr/>
        <a:lstStyle/>
        <a:p>
          <a:endParaRPr lang="en-US" sz="1400"/>
        </a:p>
      </dgm:t>
    </dgm:pt>
    <dgm:pt modelId="{89827E88-4C45-41EB-8162-2E98E72E67E1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What events should be logged, and how?</a:t>
          </a:r>
        </a:p>
      </dgm:t>
    </dgm:pt>
    <dgm:pt modelId="{FEB1A696-6B9B-436B-A640-0383183A5524}" type="parTrans" cxnId="{403F6586-971D-4394-A886-52D4F5AF1CF2}">
      <dgm:prSet/>
      <dgm:spPr/>
      <dgm:t>
        <a:bodyPr/>
        <a:lstStyle/>
        <a:p>
          <a:endParaRPr lang="en-US" sz="1400"/>
        </a:p>
      </dgm:t>
    </dgm:pt>
    <dgm:pt modelId="{47FEAC3F-599D-4533-A59B-B53005EAE1DC}" type="sibTrans" cxnId="{403F6586-971D-4394-A886-52D4F5AF1CF2}">
      <dgm:prSet/>
      <dgm:spPr/>
      <dgm:t>
        <a:bodyPr/>
        <a:lstStyle/>
        <a:p>
          <a:endParaRPr lang="en-US" sz="1400"/>
        </a:p>
      </dgm:t>
    </dgm:pt>
    <dgm:pt modelId="{A505D5BE-F6C2-4CFC-AD1C-48AFF3F4F471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E</a:t>
          </a:r>
          <a:r>
            <a:rPr lang="en-US" sz="1100" b="1" dirty="0">
              <a:latin typeface="Calibri" pitchFamily="34" charset="0"/>
            </a:rPr>
            <a:t>E (Events)</a:t>
          </a:r>
        </a:p>
      </dgm:t>
    </dgm:pt>
    <dgm:pt modelId="{8BCC1E4C-E68F-4DC6-9065-5EFF1ABFD5E8}" type="parTrans" cxnId="{424C0B85-B8A6-4C18-952F-E3771CBE4824}">
      <dgm:prSet/>
      <dgm:spPr/>
      <dgm:t>
        <a:bodyPr/>
        <a:lstStyle/>
        <a:p>
          <a:endParaRPr lang="en-US" sz="1400"/>
        </a:p>
      </dgm:t>
    </dgm:pt>
    <dgm:pt modelId="{CE644F5C-000D-4B0C-A35D-C739CFFFA48C}" type="sibTrans" cxnId="{424C0B85-B8A6-4C18-952F-E3771CBE4824}">
      <dgm:prSet/>
      <dgm:spPr/>
      <dgm:t>
        <a:bodyPr/>
        <a:lstStyle/>
        <a:p>
          <a:endParaRPr lang="en-US" sz="1400"/>
        </a:p>
      </dgm:t>
    </dgm:pt>
    <dgm:pt modelId="{45427A01-68BD-4C49-9FFA-EC4B3C1F6A50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How can I aggregate assessment results?</a:t>
          </a:r>
        </a:p>
      </dgm:t>
    </dgm:pt>
    <dgm:pt modelId="{AED01A84-8D4F-4E7B-AB9D-F89E7446A99A}" type="parTrans" cxnId="{47E91645-2518-4F37-AA61-463F5EE0FF54}">
      <dgm:prSet/>
      <dgm:spPr/>
      <dgm:t>
        <a:bodyPr/>
        <a:lstStyle/>
        <a:p>
          <a:endParaRPr lang="en-US" sz="1400"/>
        </a:p>
      </dgm:t>
    </dgm:pt>
    <dgm:pt modelId="{08D0A2A9-ECE4-4974-A9C4-704B4FE94BD3}" type="sibTrans" cxnId="{47E91645-2518-4F37-AA61-463F5EE0FF54}">
      <dgm:prSet/>
      <dgm:spPr/>
      <dgm:t>
        <a:bodyPr/>
        <a:lstStyle/>
        <a:p>
          <a:endParaRPr lang="en-US" sz="1400"/>
        </a:p>
      </dgm:t>
    </dgm:pt>
    <dgm:pt modelId="{E4825A15-BC14-4D03-A38E-7D39D201E277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AR</a:t>
          </a:r>
          <a:r>
            <a:rPr lang="en-US" sz="1100" b="1" dirty="0">
              <a:latin typeface="Calibri" pitchFamily="34" charset="0"/>
            </a:rPr>
            <a:t>F (Assessment Results)</a:t>
          </a:r>
        </a:p>
      </dgm:t>
    </dgm:pt>
    <dgm:pt modelId="{DD03ACA6-9370-40A1-BD9D-FE8FA91F801E}" type="parTrans" cxnId="{322CD6A2-90B0-4F26-82F2-FF4C509BC8BD}">
      <dgm:prSet/>
      <dgm:spPr/>
      <dgm:t>
        <a:bodyPr/>
        <a:lstStyle/>
        <a:p>
          <a:endParaRPr lang="en-US" sz="1400"/>
        </a:p>
      </dgm:t>
    </dgm:pt>
    <dgm:pt modelId="{C6A39695-D122-4077-B4BB-FA633ACBB3D3}" type="sibTrans" cxnId="{322CD6A2-90B0-4F26-82F2-FF4C509BC8BD}">
      <dgm:prSet/>
      <dgm:spPr/>
      <dgm:t>
        <a:bodyPr/>
        <a:lstStyle/>
        <a:p>
          <a:endParaRPr lang="en-US" sz="1400"/>
        </a:p>
      </dgm:t>
    </dgm:pt>
    <dgm:pt modelId="{C90974AD-283E-094C-A3A9-7ED4C1531878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400" b="1" dirty="0">
              <a:solidFill>
                <a:schemeClr val="bg1"/>
              </a:solidFill>
              <a:latin typeface="Calibri" pitchFamily="34" charset="0"/>
            </a:rPr>
            <a:t>What weaknesses in my software could be exploited?</a:t>
          </a:r>
        </a:p>
      </dgm:t>
    </dgm:pt>
    <dgm:pt modelId="{8CEA4367-AF16-7041-BD51-2C92BD6D514C}" type="parTrans" cxnId="{2F8D017A-62B7-AD45-808B-7E6ABDE8DD4F}">
      <dgm:prSet/>
      <dgm:spPr/>
      <dgm:t>
        <a:bodyPr/>
        <a:lstStyle/>
        <a:p>
          <a:endParaRPr lang="en-US" sz="1400"/>
        </a:p>
      </dgm:t>
    </dgm:pt>
    <dgm:pt modelId="{EDABC3AD-8106-F145-AD74-E66AB381129B}" type="sibTrans" cxnId="{2F8D017A-62B7-AD45-808B-7E6ABDE8DD4F}">
      <dgm:prSet/>
      <dgm:spPr/>
      <dgm:t>
        <a:bodyPr/>
        <a:lstStyle/>
        <a:p>
          <a:endParaRPr lang="en-US" sz="1400"/>
        </a:p>
      </dgm:t>
    </dgm:pt>
    <dgm:pt modelId="{3656479A-74F9-C047-8869-66BD379E121E}">
      <dgm:prSet custT="1"/>
      <dgm:spPr>
        <a:ln>
          <a:noFill/>
        </a:ln>
      </dgm:spPr>
      <dgm:t>
        <a:bodyPr/>
        <a:lstStyle/>
        <a:p>
          <a:pPr rtl="0"/>
          <a:r>
            <a:rPr lang="en-US" sz="1100" b="1" dirty="0">
              <a:solidFill>
                <a:srgbClr val="000000"/>
              </a:solidFill>
              <a:latin typeface="Calibri" pitchFamily="34" charset="0"/>
            </a:rPr>
            <a:t> OC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IL</a:t>
          </a:r>
          <a:r>
            <a:rPr lang="en-US" sz="1100" b="1" dirty="0">
              <a:solidFill>
                <a:schemeClr val="bg1"/>
              </a:solidFill>
              <a:latin typeface="Calibri" pitchFamily="34" charset="0"/>
            </a:rPr>
            <a:t> </a:t>
          </a:r>
          <a:r>
            <a:rPr lang="en-US" sz="1100" b="1" dirty="0">
              <a:solidFill>
                <a:schemeClr val="tx1"/>
              </a:solidFill>
              <a:latin typeface="Calibri" pitchFamily="34" charset="0"/>
            </a:rPr>
            <a:t>(Interactive Language)</a:t>
          </a:r>
        </a:p>
      </dgm:t>
    </dgm:pt>
    <dgm:pt modelId="{F8E8ACA2-4B54-CC40-8EE1-360A8983E452}" type="parTrans" cxnId="{FDDD2DF1-9085-3843-80E6-CED250383621}">
      <dgm:prSet/>
      <dgm:spPr/>
      <dgm:t>
        <a:bodyPr/>
        <a:lstStyle/>
        <a:p>
          <a:endParaRPr lang="en-US" sz="1400"/>
        </a:p>
      </dgm:t>
    </dgm:pt>
    <dgm:pt modelId="{E32E4417-5B44-6F4C-9FA5-BC6BD626DF21}" type="sibTrans" cxnId="{FDDD2DF1-9085-3843-80E6-CED250383621}">
      <dgm:prSet/>
      <dgm:spPr/>
      <dgm:t>
        <a:bodyPr/>
        <a:lstStyle/>
        <a:p>
          <a:endParaRPr lang="en-US" sz="1400"/>
        </a:p>
      </dgm:t>
    </dgm:pt>
    <dgm:pt modelId="{44249841-B864-4A7D-A940-681F29E7FA1D}">
      <dgm:prSet custT="1"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200" b="1" dirty="0">
              <a:solidFill>
                <a:schemeClr val="bg1"/>
              </a:solidFill>
              <a:latin typeface="Calibri" pitchFamily="34" charset="0"/>
            </a:rPr>
            <a:t>What observable behavior might put my enterprise at risk?</a:t>
          </a:r>
        </a:p>
      </dgm:t>
    </dgm:pt>
    <dgm:pt modelId="{10FF83CB-F85B-41E1-8F1E-5BAD33270573}" type="parTrans" cxnId="{1DC7D3F9-5331-4A1C-BAA4-893C187D0432}">
      <dgm:prSet/>
      <dgm:spPr/>
      <dgm:t>
        <a:bodyPr/>
        <a:lstStyle/>
        <a:p>
          <a:endParaRPr lang="en-US" sz="1400"/>
        </a:p>
      </dgm:t>
    </dgm:pt>
    <dgm:pt modelId="{D7B77A35-6895-4C19-ACC4-0413D07B664E}" type="sibTrans" cxnId="{1DC7D3F9-5331-4A1C-BAA4-893C187D0432}">
      <dgm:prSet/>
      <dgm:spPr/>
      <dgm:t>
        <a:bodyPr/>
        <a:lstStyle/>
        <a:p>
          <a:endParaRPr lang="en-US" sz="1400"/>
        </a:p>
      </dgm:t>
    </dgm:pt>
    <dgm:pt modelId="{40F84FAA-6DDA-4CBB-9D85-A740CAC33CEA}">
      <dgm:prSet custT="1"/>
      <dgm:spPr/>
      <dgm:t>
        <a:bodyPr/>
        <a:lstStyle/>
        <a:p>
          <a:pPr rtl="0"/>
          <a:r>
            <a:rPr lang="en-US" sz="1100" b="1" dirty="0">
              <a:latin typeface="Calibri" pitchFamily="34" charset="0"/>
            </a:rPr>
            <a:t> 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C</a:t>
          </a:r>
          <a:r>
            <a:rPr lang="en-US" sz="1100" b="1" dirty="0">
              <a:solidFill>
                <a:schemeClr val="tx1"/>
              </a:solidFill>
              <a:latin typeface="Calibri" pitchFamily="34" charset="0"/>
            </a:rPr>
            <a:t>yb</a:t>
          </a:r>
          <a:r>
            <a:rPr lang="en-US" sz="1100" b="1" dirty="0">
              <a:solidFill>
                <a:srgbClr val="FF0000"/>
              </a:solidFill>
              <a:latin typeface="Calibri" pitchFamily="34" charset="0"/>
            </a:rPr>
            <a:t>OX</a:t>
          </a:r>
          <a:r>
            <a:rPr lang="en-US" sz="1100" b="1" dirty="0">
              <a:latin typeface="Calibri" pitchFamily="34" charset="0"/>
            </a:rPr>
            <a:t> (Cyber Observables)</a:t>
          </a:r>
        </a:p>
      </dgm:t>
    </dgm:pt>
    <dgm:pt modelId="{B5260059-B36D-4362-8F01-E210354019F9}" type="parTrans" cxnId="{F7D93203-36D7-4211-91E5-018043242BEF}">
      <dgm:prSet/>
      <dgm:spPr/>
      <dgm:t>
        <a:bodyPr/>
        <a:lstStyle/>
        <a:p>
          <a:endParaRPr lang="en-US" sz="1400"/>
        </a:p>
      </dgm:t>
    </dgm:pt>
    <dgm:pt modelId="{8A789F2A-7E4A-4623-8811-DF0BEF960FDC}" type="sibTrans" cxnId="{F7D93203-36D7-4211-91E5-018043242BEF}">
      <dgm:prSet/>
      <dgm:spPr/>
      <dgm:t>
        <a:bodyPr/>
        <a:lstStyle/>
        <a:p>
          <a:endParaRPr lang="en-US" sz="1400"/>
        </a:p>
      </dgm:t>
    </dgm:pt>
    <dgm:pt modelId="{BF863367-096C-449C-BD66-A979D863B076}" type="pres">
      <dgm:prSet presAssocID="{F1AE4363-BCEB-4A12-9092-254CE860AAF3}" presName="Name0" presStyleCnt="0">
        <dgm:presLayoutVars>
          <dgm:dir/>
          <dgm:animLvl val="lvl"/>
          <dgm:resizeHandles val="exact"/>
        </dgm:presLayoutVars>
      </dgm:prSet>
      <dgm:spPr/>
    </dgm:pt>
    <dgm:pt modelId="{F4BD5EF9-2039-41F5-BEAD-9F5B1B1D2C2A}" type="pres">
      <dgm:prSet presAssocID="{F80F2A60-0D94-4EB9-BD94-F6248DFAFD42}" presName="linNode" presStyleCnt="0"/>
      <dgm:spPr/>
    </dgm:pt>
    <dgm:pt modelId="{A3E957B1-5383-4F33-8EE5-C5D3DC63EEFD}" type="pres">
      <dgm:prSet presAssocID="{F80F2A60-0D94-4EB9-BD94-F6248DFAFD42}" presName="parentText" presStyleLbl="node1" presStyleIdx="0" presStyleCnt="13" custScaleX="272998" custLinFactNeighborX="-45000" custLinFactNeighborY="20758">
        <dgm:presLayoutVars>
          <dgm:chMax val="1"/>
          <dgm:bulletEnabled val="1"/>
        </dgm:presLayoutVars>
      </dgm:prSet>
      <dgm:spPr/>
    </dgm:pt>
    <dgm:pt modelId="{809C51AD-25AF-4C04-A887-4E3871EE456E}" type="pres">
      <dgm:prSet presAssocID="{F80F2A60-0D94-4EB9-BD94-F6248DFAFD42}" presName="descendantText" presStyleLbl="alignAccFollowNode1" presStyleIdx="0" presStyleCnt="13">
        <dgm:presLayoutVars>
          <dgm:bulletEnabled val="1"/>
        </dgm:presLayoutVars>
      </dgm:prSet>
      <dgm:spPr/>
    </dgm:pt>
    <dgm:pt modelId="{8331739A-CD47-4DFC-98DA-33F5C6E6829B}" type="pres">
      <dgm:prSet presAssocID="{DF8A7545-6EB7-4B38-9045-19F07622DA23}" presName="sp" presStyleCnt="0"/>
      <dgm:spPr/>
    </dgm:pt>
    <dgm:pt modelId="{D7C09533-81E3-44EE-A6FE-DAAC001229D6}" type="pres">
      <dgm:prSet presAssocID="{1F957E17-693A-4409-B055-6DCA7388B74A}" presName="linNode" presStyleCnt="0"/>
      <dgm:spPr/>
    </dgm:pt>
    <dgm:pt modelId="{6A9F2B54-190E-42F0-AA47-66B5B4B7C8A5}" type="pres">
      <dgm:prSet presAssocID="{1F957E17-693A-4409-B055-6DCA7388B74A}" presName="parentText" presStyleLbl="node1" presStyleIdx="1" presStyleCnt="13" custScaleX="272998" custLinFactNeighborY="-17761">
        <dgm:presLayoutVars>
          <dgm:chMax val="1"/>
          <dgm:bulletEnabled val="1"/>
        </dgm:presLayoutVars>
      </dgm:prSet>
      <dgm:spPr/>
    </dgm:pt>
    <dgm:pt modelId="{7FDCAB78-ECCD-433C-931F-AE2BCB62BF83}" type="pres">
      <dgm:prSet presAssocID="{1F957E17-693A-4409-B055-6DCA7388B74A}" presName="descendantText" presStyleLbl="alignAccFollowNode1" presStyleIdx="1" presStyleCnt="13" custLinFactNeighborY="-16016">
        <dgm:presLayoutVars>
          <dgm:bulletEnabled val="1"/>
        </dgm:presLayoutVars>
      </dgm:prSet>
      <dgm:spPr/>
    </dgm:pt>
    <dgm:pt modelId="{B14B845A-73BF-455C-9289-54AAF7F932A1}" type="pres">
      <dgm:prSet presAssocID="{5093DDB1-31DD-4FB8-BFF9-96E52DA8F051}" presName="sp" presStyleCnt="0"/>
      <dgm:spPr/>
    </dgm:pt>
    <dgm:pt modelId="{F983EE2C-3772-4164-9011-A771B3EF71D4}" type="pres">
      <dgm:prSet presAssocID="{4A3E9406-CAB1-4898-844E-C7D65F599DBB}" presName="linNode" presStyleCnt="0"/>
      <dgm:spPr/>
    </dgm:pt>
    <dgm:pt modelId="{B4074343-4537-4735-9FDD-E8BD418265DA}" type="pres">
      <dgm:prSet presAssocID="{4A3E9406-CAB1-4898-844E-C7D65F599DBB}" presName="parentText" presStyleLbl="node1" presStyleIdx="2" presStyleCnt="13" custScaleX="272975" custLinFactNeighborX="133" custLinFactNeighborY="-29893">
        <dgm:presLayoutVars>
          <dgm:chMax val="1"/>
          <dgm:bulletEnabled val="1"/>
        </dgm:presLayoutVars>
      </dgm:prSet>
      <dgm:spPr/>
    </dgm:pt>
    <dgm:pt modelId="{B009DB05-17C9-43AB-BF0A-BE5E597D1461}" type="pres">
      <dgm:prSet presAssocID="{4A3E9406-CAB1-4898-844E-C7D65F599DBB}" presName="descendantText" presStyleLbl="alignAccFollowNode1" presStyleIdx="2" presStyleCnt="13" custLinFactNeighborY="-25643">
        <dgm:presLayoutVars>
          <dgm:bulletEnabled val="1"/>
        </dgm:presLayoutVars>
      </dgm:prSet>
      <dgm:spPr/>
    </dgm:pt>
    <dgm:pt modelId="{FCCF485C-5FE4-4610-8032-63ADF0FA0901}" type="pres">
      <dgm:prSet presAssocID="{6CD86754-4499-4380-BC04-97FAA2ABA756}" presName="sp" presStyleCnt="0"/>
      <dgm:spPr/>
    </dgm:pt>
    <dgm:pt modelId="{01BDF95A-B052-4631-8D5B-B4E83A691D49}" type="pres">
      <dgm:prSet presAssocID="{418F1246-5483-4CEE-A9C3-4801B0C57C78}" presName="linNode" presStyleCnt="0"/>
      <dgm:spPr/>
    </dgm:pt>
    <dgm:pt modelId="{11E550FD-8976-42F7-8291-45B759DFA40C}" type="pres">
      <dgm:prSet presAssocID="{418F1246-5483-4CEE-A9C3-4801B0C57C78}" presName="parentText" presStyleLbl="node1" presStyleIdx="3" presStyleCnt="13" custScaleX="274214" custLinFactNeighborY="-36949">
        <dgm:presLayoutVars>
          <dgm:chMax val="1"/>
          <dgm:bulletEnabled val="1"/>
        </dgm:presLayoutVars>
      </dgm:prSet>
      <dgm:spPr/>
    </dgm:pt>
    <dgm:pt modelId="{52FCBC92-AA14-4D33-94D4-3D2A471F7212}" type="pres">
      <dgm:prSet presAssocID="{418F1246-5483-4CEE-A9C3-4801B0C57C78}" presName="descendantText" presStyleLbl="alignAccFollowNode1" presStyleIdx="3" presStyleCnt="13" custLinFactNeighborY="-40660">
        <dgm:presLayoutVars>
          <dgm:bulletEnabled val="1"/>
        </dgm:presLayoutVars>
      </dgm:prSet>
      <dgm:spPr/>
    </dgm:pt>
    <dgm:pt modelId="{5D656C13-126C-4ADB-8482-C4E290723635}" type="pres">
      <dgm:prSet presAssocID="{BEECF6C7-313F-4B50-BC55-D121EC5B2E92}" presName="sp" presStyleCnt="0"/>
      <dgm:spPr/>
    </dgm:pt>
    <dgm:pt modelId="{0DEDB4A9-BF7A-4115-85EC-D0AC57EF922C}" type="pres">
      <dgm:prSet presAssocID="{7EE4D8D1-F64D-461A-B670-E2C91A753581}" presName="linNode" presStyleCnt="0"/>
      <dgm:spPr/>
    </dgm:pt>
    <dgm:pt modelId="{1D8683A5-B2A3-4D1C-BD7D-B74945D9B5B2}" type="pres">
      <dgm:prSet presAssocID="{7EE4D8D1-F64D-461A-B670-E2C91A753581}" presName="parentText" presStyleLbl="node1" presStyleIdx="4" presStyleCnt="13" custScaleX="274210" custLinFactNeighborY="-35236">
        <dgm:presLayoutVars>
          <dgm:chMax val="1"/>
          <dgm:bulletEnabled val="1"/>
        </dgm:presLayoutVars>
      </dgm:prSet>
      <dgm:spPr/>
    </dgm:pt>
    <dgm:pt modelId="{7DCC239D-E32A-489D-B231-D9DBB569318E}" type="pres">
      <dgm:prSet presAssocID="{7EE4D8D1-F64D-461A-B670-E2C91A753581}" presName="descendantText" presStyleLbl="alignAccFollowNode1" presStyleIdx="4" presStyleCnt="13" custLinFactNeighborY="-44044">
        <dgm:presLayoutVars>
          <dgm:bulletEnabled val="1"/>
        </dgm:presLayoutVars>
      </dgm:prSet>
      <dgm:spPr/>
    </dgm:pt>
    <dgm:pt modelId="{7DEC7CB6-7477-4E8A-81B3-F0389CBBA061}" type="pres">
      <dgm:prSet presAssocID="{34F4E17F-889F-4FD3-8502-67BC943F5ADF}" presName="sp" presStyleCnt="0"/>
      <dgm:spPr/>
    </dgm:pt>
    <dgm:pt modelId="{828AECFE-A6B7-4285-A809-62EDB2EC6944}" type="pres">
      <dgm:prSet presAssocID="{2293618E-B0D9-4498-9476-9BE4A3E52702}" presName="linNode" presStyleCnt="0"/>
      <dgm:spPr/>
    </dgm:pt>
    <dgm:pt modelId="{04D063C0-9D12-4366-96E6-687BC507E34A}" type="pres">
      <dgm:prSet presAssocID="{2293618E-B0D9-4498-9476-9BE4A3E52702}" presName="parentText" presStyleLbl="node1" presStyleIdx="5" presStyleCnt="13" custScaleX="272998" custLinFactNeighborY="-40236">
        <dgm:presLayoutVars>
          <dgm:chMax val="1"/>
          <dgm:bulletEnabled val="1"/>
        </dgm:presLayoutVars>
      </dgm:prSet>
      <dgm:spPr/>
    </dgm:pt>
    <dgm:pt modelId="{ED2A46B2-D862-44A3-BC0D-5E77C55F1EC2}" type="pres">
      <dgm:prSet presAssocID="{2293618E-B0D9-4498-9476-9BE4A3E52702}" presName="descendantText" presStyleLbl="alignAccFollowNode1" presStyleIdx="5" presStyleCnt="13" custLinFactNeighborY="-50295">
        <dgm:presLayoutVars>
          <dgm:bulletEnabled val="1"/>
        </dgm:presLayoutVars>
      </dgm:prSet>
      <dgm:spPr/>
    </dgm:pt>
    <dgm:pt modelId="{2F41B075-D6D2-4E03-B7B5-117542FE4AD2}" type="pres">
      <dgm:prSet presAssocID="{A95EE7D5-F36D-4817-B5F0-93252C07C187}" presName="sp" presStyleCnt="0"/>
      <dgm:spPr/>
    </dgm:pt>
    <dgm:pt modelId="{BAAFB70D-9A8B-4ACA-AC3A-0572B4FE6557}" type="pres">
      <dgm:prSet presAssocID="{90589394-1804-44A7-B969-247BA86890C5}" presName="linNode" presStyleCnt="0"/>
      <dgm:spPr/>
    </dgm:pt>
    <dgm:pt modelId="{4879C26A-6338-4BA0-8A9F-572CCABF690B}" type="pres">
      <dgm:prSet presAssocID="{90589394-1804-44A7-B969-247BA86890C5}" presName="parentText" presStyleLbl="node1" presStyleIdx="6" presStyleCnt="13" custScaleX="273000" custLinFactNeighborY="-49830">
        <dgm:presLayoutVars>
          <dgm:chMax val="1"/>
          <dgm:bulletEnabled val="1"/>
        </dgm:presLayoutVars>
      </dgm:prSet>
      <dgm:spPr/>
    </dgm:pt>
    <dgm:pt modelId="{5B2477BF-05F6-4141-B76B-1397552113AD}" type="pres">
      <dgm:prSet presAssocID="{90589394-1804-44A7-B969-247BA86890C5}" presName="descendantText" presStyleLbl="alignAccFollowNode1" presStyleIdx="6" presStyleCnt="13" custLinFactNeighborY="-62287">
        <dgm:presLayoutVars>
          <dgm:bulletEnabled val="1"/>
        </dgm:presLayoutVars>
      </dgm:prSet>
      <dgm:spPr/>
    </dgm:pt>
    <dgm:pt modelId="{FA255572-E373-4C9F-BFF8-CFB8880A7579}" type="pres">
      <dgm:prSet presAssocID="{007DBAD0-5966-46E3-A477-BAC533BC2EE9}" presName="sp" presStyleCnt="0"/>
      <dgm:spPr/>
    </dgm:pt>
    <dgm:pt modelId="{EDA5B8D2-3062-E640-8067-54D9E474754A}" type="pres">
      <dgm:prSet presAssocID="{C90974AD-283E-094C-A3A9-7ED4C1531878}" presName="linNode" presStyleCnt="0"/>
      <dgm:spPr/>
    </dgm:pt>
    <dgm:pt modelId="{5BA2DE51-D09C-2F41-A6F8-7CA37CE1FAA6}" type="pres">
      <dgm:prSet presAssocID="{C90974AD-283E-094C-A3A9-7ED4C1531878}" presName="parentText" presStyleLbl="node1" presStyleIdx="7" presStyleCnt="13" custScaleX="272998" custLinFactNeighborY="-43523">
        <dgm:presLayoutVars>
          <dgm:chMax val="1"/>
          <dgm:bulletEnabled val="1"/>
        </dgm:presLayoutVars>
      </dgm:prSet>
      <dgm:spPr/>
    </dgm:pt>
    <dgm:pt modelId="{B55D6265-060E-A84B-83BB-C5619545BBFB}" type="pres">
      <dgm:prSet presAssocID="{C90974AD-283E-094C-A3A9-7ED4C1531878}" presName="descendantText" presStyleLbl="alignAccFollowNode1" presStyleIdx="7" presStyleCnt="13" custLinFactNeighborY="-54403">
        <dgm:presLayoutVars>
          <dgm:bulletEnabled val="1"/>
        </dgm:presLayoutVars>
      </dgm:prSet>
      <dgm:spPr/>
    </dgm:pt>
    <dgm:pt modelId="{8B8FBF5D-A59D-894D-AFF1-C386F63764DE}" type="pres">
      <dgm:prSet presAssocID="{EDABC3AD-8106-F145-AD74-E66AB381129B}" presName="sp" presStyleCnt="0"/>
      <dgm:spPr/>
    </dgm:pt>
    <dgm:pt modelId="{44C9F3BA-88C6-4552-AEA8-3C6A76508E51}" type="pres">
      <dgm:prSet presAssocID="{DAF988F2-9C92-4E2B-8CAA-6748C98A33D5}" presName="linNode" presStyleCnt="0"/>
      <dgm:spPr/>
    </dgm:pt>
    <dgm:pt modelId="{827BDB9E-EA8E-4350-907C-4EE1ABCAB2B2}" type="pres">
      <dgm:prSet presAssocID="{DAF988F2-9C92-4E2B-8CAA-6748C98A33D5}" presName="parentText" presStyleLbl="node1" presStyleIdx="8" presStyleCnt="13" custScaleX="272998" custLinFactNeighborY="-47372">
        <dgm:presLayoutVars>
          <dgm:chMax val="1"/>
          <dgm:bulletEnabled val="1"/>
        </dgm:presLayoutVars>
      </dgm:prSet>
      <dgm:spPr/>
    </dgm:pt>
    <dgm:pt modelId="{18E806BF-0534-4DFF-94DD-73DA30E0C9C9}" type="pres">
      <dgm:prSet presAssocID="{DAF988F2-9C92-4E2B-8CAA-6748C98A33D5}" presName="descendantText" presStyleLbl="alignAccFollowNode1" presStyleIdx="8" presStyleCnt="13" custLinFactNeighborY="-59213">
        <dgm:presLayoutVars>
          <dgm:bulletEnabled val="1"/>
        </dgm:presLayoutVars>
      </dgm:prSet>
      <dgm:spPr/>
    </dgm:pt>
    <dgm:pt modelId="{39EDF857-B9D4-4BBD-893B-A3B6FC6F9347}" type="pres">
      <dgm:prSet presAssocID="{1D82F267-6DD3-49AF-8339-1F67FF63627D}" presName="sp" presStyleCnt="0"/>
      <dgm:spPr/>
    </dgm:pt>
    <dgm:pt modelId="{EB2181DA-6116-4241-9D40-EA3C3A74C7E3}" type="pres">
      <dgm:prSet presAssocID="{89827E88-4C45-41EB-8162-2E98E72E67E1}" presName="linNode" presStyleCnt="0"/>
      <dgm:spPr/>
    </dgm:pt>
    <dgm:pt modelId="{7C69AF5A-307F-43F5-9A94-064E806834FB}" type="pres">
      <dgm:prSet presAssocID="{89827E88-4C45-41EB-8162-2E98E72E67E1}" presName="parentText" presStyleLbl="node1" presStyleIdx="9" presStyleCnt="13" custScaleX="166523" custLinFactY="54013" custLinFactNeighborX="113" custLinFactNeighborY="100000">
        <dgm:presLayoutVars>
          <dgm:chMax val="1"/>
          <dgm:bulletEnabled val="1"/>
        </dgm:presLayoutVars>
      </dgm:prSet>
      <dgm:spPr/>
    </dgm:pt>
    <dgm:pt modelId="{97BF29B5-10B1-4DA4-A01B-DEA906777F72}" type="pres">
      <dgm:prSet presAssocID="{89827E88-4C45-41EB-8162-2E98E72E67E1}" presName="descendantText" presStyleLbl="alignAccFollowNode1" presStyleIdx="9" presStyleCnt="13" custScaleX="62082" custLinFactY="97261" custLinFactNeighborX="3130" custLinFactNeighborY="100000">
        <dgm:presLayoutVars>
          <dgm:bulletEnabled val="1"/>
        </dgm:presLayoutVars>
      </dgm:prSet>
      <dgm:spPr/>
    </dgm:pt>
    <dgm:pt modelId="{62B40EE6-3E8E-4DC6-8007-9FFEDAF52975}" type="pres">
      <dgm:prSet presAssocID="{47FEAC3F-599D-4533-A59B-B53005EAE1DC}" presName="sp" presStyleCnt="0"/>
      <dgm:spPr/>
    </dgm:pt>
    <dgm:pt modelId="{EC6BE761-0A05-419C-A501-1801A95A767C}" type="pres">
      <dgm:prSet presAssocID="{45427A01-68BD-4C49-9FFA-EC4B3C1F6A50}" presName="linNode" presStyleCnt="0"/>
      <dgm:spPr/>
    </dgm:pt>
    <dgm:pt modelId="{1392A252-93C3-44EB-8403-65ACA5824D96}" type="pres">
      <dgm:prSet presAssocID="{45427A01-68BD-4C49-9FFA-EC4B3C1F6A50}" presName="parentText" presStyleLbl="node1" presStyleIdx="10" presStyleCnt="13" custScaleX="273471" custScaleY="99999" custLinFactY="56598" custLinFactNeighborY="100000">
        <dgm:presLayoutVars>
          <dgm:chMax val="1"/>
          <dgm:bulletEnabled val="1"/>
        </dgm:presLayoutVars>
      </dgm:prSet>
      <dgm:spPr/>
    </dgm:pt>
    <dgm:pt modelId="{308A12AC-9750-4DD3-B5B1-A68DB33C0A6B}" type="pres">
      <dgm:prSet presAssocID="{45427A01-68BD-4C49-9FFA-EC4B3C1F6A50}" presName="descendantText" presStyleLbl="alignAccFollowNode1" presStyleIdx="10" presStyleCnt="13" custLinFactY="96274" custLinFactNeighborY="100000">
        <dgm:presLayoutVars>
          <dgm:bulletEnabled val="1"/>
        </dgm:presLayoutVars>
      </dgm:prSet>
      <dgm:spPr/>
    </dgm:pt>
    <dgm:pt modelId="{B445E51A-1098-42B6-9932-7A33F35193C7}" type="pres">
      <dgm:prSet presAssocID="{08D0A2A9-ECE4-4974-A9C4-704B4FE94BD3}" presName="sp" presStyleCnt="0"/>
      <dgm:spPr/>
    </dgm:pt>
    <dgm:pt modelId="{20F53BFB-F2F2-4B90-BAA4-B9D9DCBA6DDD}" type="pres">
      <dgm:prSet presAssocID="{916B10D3-3FD5-43C4-9BE6-8A20748366D1}" presName="linNode" presStyleCnt="0"/>
      <dgm:spPr/>
    </dgm:pt>
    <dgm:pt modelId="{CA4AC658-2E29-4361-B50B-048A79E7A0EF}" type="pres">
      <dgm:prSet presAssocID="{916B10D3-3FD5-43C4-9BE6-8A20748366D1}" presName="parentText" presStyleLbl="node1" presStyleIdx="11" presStyleCnt="13" custScaleX="2000000" custScaleY="92245" custLinFactY="-100000" custLinFactNeighborY="-163569">
        <dgm:presLayoutVars>
          <dgm:chMax val="1"/>
          <dgm:bulletEnabled val="1"/>
        </dgm:presLayoutVars>
      </dgm:prSet>
      <dgm:spPr/>
    </dgm:pt>
    <dgm:pt modelId="{4276F954-893B-49F1-B379-EEF9ED0C3189}" type="pres">
      <dgm:prSet presAssocID="{916B10D3-3FD5-43C4-9BE6-8A20748366D1}" presName="descendantText" presStyleLbl="alignAccFollowNode1" presStyleIdx="11" presStyleCnt="13" custScaleX="725889" custScaleY="91130" custLinFactY="-125209" custLinFactNeighborY="-200000">
        <dgm:presLayoutVars>
          <dgm:bulletEnabled val="1"/>
        </dgm:presLayoutVars>
      </dgm:prSet>
      <dgm:spPr/>
    </dgm:pt>
    <dgm:pt modelId="{31D9E53B-C675-4619-AB19-E60F665926D3}" type="pres">
      <dgm:prSet presAssocID="{8B291AF4-DB6E-47B9-BFC6-5EC332209DA2}" presName="sp" presStyleCnt="0"/>
      <dgm:spPr/>
    </dgm:pt>
    <dgm:pt modelId="{C6C5219D-1583-49D1-900F-B62A5C6A184E}" type="pres">
      <dgm:prSet presAssocID="{44249841-B864-4A7D-A940-681F29E7FA1D}" presName="linNode" presStyleCnt="0"/>
      <dgm:spPr/>
    </dgm:pt>
    <dgm:pt modelId="{14F8368F-1052-457D-89A3-40F81D9D34A2}" type="pres">
      <dgm:prSet presAssocID="{44249841-B864-4A7D-A940-681F29E7FA1D}" presName="parentText" presStyleLbl="node1" presStyleIdx="12" presStyleCnt="13" custScaleX="272998" custScaleY="106200" custLinFactY="-100000" custLinFactNeighborY="-165815">
        <dgm:presLayoutVars>
          <dgm:chMax val="1"/>
          <dgm:bulletEnabled val="1"/>
        </dgm:presLayoutVars>
      </dgm:prSet>
      <dgm:spPr/>
    </dgm:pt>
    <dgm:pt modelId="{B4123089-2971-4293-B61F-88CFF6E7FFCC}" type="pres">
      <dgm:prSet presAssocID="{44249841-B864-4A7D-A940-681F29E7FA1D}" presName="descendantText" presStyleLbl="alignAccFollowNode1" presStyleIdx="12" presStyleCnt="13" custScaleY="91130" custLinFactY="-120465" custLinFactNeighborY="-200000">
        <dgm:presLayoutVars>
          <dgm:bulletEnabled val="1"/>
        </dgm:presLayoutVars>
      </dgm:prSet>
      <dgm:spPr/>
    </dgm:pt>
  </dgm:ptLst>
  <dgm:cxnLst>
    <dgm:cxn modelId="{1DA4EC00-49CF-41AC-BFCE-CC49684025AF}" type="presOf" srcId="{97E12FD0-3D43-4258-B814-454BFC7C2B5B}" destId="{809C51AD-25AF-4C04-A887-4E3871EE456E}" srcOrd="0" destOrd="0" presId="urn:microsoft.com/office/officeart/2005/8/layout/vList5"/>
    <dgm:cxn modelId="{F7D93203-36D7-4211-91E5-018043242BEF}" srcId="{44249841-B864-4A7D-A940-681F29E7FA1D}" destId="{40F84FAA-6DDA-4CBB-9D85-A740CAC33CEA}" srcOrd="0" destOrd="0" parTransId="{B5260059-B36D-4362-8F01-E210354019F9}" sibTransId="{8A789F2A-7E4A-4623-8811-DF0BEF960FDC}"/>
    <dgm:cxn modelId="{3E58950C-ABAB-4BAB-86A7-0B073FCDCA1B}" type="presOf" srcId="{FF9E4402-1E71-4633-B947-B0CFD88B5CBD}" destId="{ED2A46B2-D862-44A3-BC0D-5E77C55F1EC2}" srcOrd="0" destOrd="0" presId="urn:microsoft.com/office/officeart/2005/8/layout/vList5"/>
    <dgm:cxn modelId="{2424DC11-1AE4-4408-8FBD-DF74199A9786}" type="presOf" srcId="{CD2F2565-C155-4EEC-A21C-2172ECA17C61}" destId="{7FDCAB78-ECCD-433C-931F-AE2BCB62BF83}" srcOrd="0" destOrd="0" presId="urn:microsoft.com/office/officeart/2005/8/layout/vList5"/>
    <dgm:cxn modelId="{E38A0A18-3D70-45A1-B2B7-94C1C3F3DE6F}" srcId="{418F1246-5483-4CEE-A9C3-4801B0C57C78}" destId="{720D9971-D81A-4D3F-B811-84C45472393C}" srcOrd="0" destOrd="0" parTransId="{42DA5CE8-0C4D-4DFD-8214-204D805540B5}" sibTransId="{6FED781F-EACB-4784-B015-42613003D6DA}"/>
    <dgm:cxn modelId="{F0570020-27A8-43A8-9D61-8F141C91BCBB}" type="presOf" srcId="{C90974AD-283E-094C-A3A9-7ED4C1531878}" destId="{5BA2DE51-D09C-2F41-A6F8-7CA37CE1FAA6}" srcOrd="0" destOrd="0" presId="urn:microsoft.com/office/officeart/2005/8/layout/vList5"/>
    <dgm:cxn modelId="{7BF4A52E-504F-4AA8-9C27-A1AFF8E7CAAA}" srcId="{4A3E9406-CAB1-4898-844E-C7D65F599DBB}" destId="{C97A4430-034C-4837-98D7-DB9F4B01207A}" srcOrd="0" destOrd="0" parTransId="{48C4624D-C7B3-422B-9F12-589636777445}" sibTransId="{A0371E09-A10D-4AC4-8AD0-E85179DB6A07}"/>
    <dgm:cxn modelId="{5ABC9036-28FF-444C-925C-4327C58FDA7A}" type="presOf" srcId="{4A3E9406-CAB1-4898-844E-C7D65F599DBB}" destId="{B4074343-4537-4735-9FDD-E8BD418265DA}" srcOrd="0" destOrd="0" presId="urn:microsoft.com/office/officeart/2005/8/layout/vList5"/>
    <dgm:cxn modelId="{B7A1A53C-A5E0-4372-ACFD-DDCDF783CEB6}" type="presOf" srcId="{F1DB269B-C2B6-4A3A-9096-DE9125D1B06A}" destId="{7DCC239D-E32A-489D-B231-D9DBB569318E}" srcOrd="0" destOrd="0" presId="urn:microsoft.com/office/officeart/2005/8/layout/vList5"/>
    <dgm:cxn modelId="{145EEB44-FCB4-46B6-AFA6-F010A14BF7F7}" srcId="{F1AE4363-BCEB-4A12-9092-254CE860AAF3}" destId="{90589394-1804-44A7-B969-247BA86890C5}" srcOrd="6" destOrd="0" parTransId="{5F7548CE-D6D1-4ADB-9FCC-DD83F793EDDD}" sibTransId="{007DBAD0-5966-46E3-A477-BAC533BC2EE9}"/>
    <dgm:cxn modelId="{47E91645-2518-4F37-AA61-463F5EE0FF54}" srcId="{F1AE4363-BCEB-4A12-9092-254CE860AAF3}" destId="{45427A01-68BD-4C49-9FFA-EC4B3C1F6A50}" srcOrd="10" destOrd="0" parTransId="{AED01A84-8D4F-4E7B-AB9D-F89E7446A99A}" sibTransId="{08D0A2A9-ECE4-4974-A9C4-704B4FE94BD3}"/>
    <dgm:cxn modelId="{74354E4A-0D1C-437D-836D-D8CB802C5040}" type="presOf" srcId="{C97A4430-034C-4837-98D7-DB9F4B01207A}" destId="{B009DB05-17C9-43AB-BF0A-BE5E597D1461}" srcOrd="0" destOrd="0" presId="urn:microsoft.com/office/officeart/2005/8/layout/vList5"/>
    <dgm:cxn modelId="{E26E954C-B95A-4E67-B649-3D3BC2FD6CD8}" type="presOf" srcId="{DAF988F2-9C92-4E2B-8CAA-6748C98A33D5}" destId="{827BDB9E-EA8E-4350-907C-4EE1ABCAB2B2}" srcOrd="0" destOrd="0" presId="urn:microsoft.com/office/officeart/2005/8/layout/vList5"/>
    <dgm:cxn modelId="{4EF7F94F-F33F-41EC-B140-ADF242B339AE}" srcId="{916B10D3-3FD5-43C4-9BE6-8A20748366D1}" destId="{EA3EDB0C-E67F-43F4-AD21-E8062B40E30E}" srcOrd="0" destOrd="0" parTransId="{F95C7F37-91FE-4B4D-AE6C-C4CF28438B96}" sibTransId="{4811C618-95AF-4980-8512-FE2D403372C7}"/>
    <dgm:cxn modelId="{CA8B0A52-01BE-413A-90F9-42E8DEDAA779}" type="presOf" srcId="{7EE4D8D1-F64D-461A-B670-E2C91A753581}" destId="{1D8683A5-B2A3-4D1C-BD7D-B74945D9B5B2}" srcOrd="0" destOrd="0" presId="urn:microsoft.com/office/officeart/2005/8/layout/vList5"/>
    <dgm:cxn modelId="{04909063-268C-4A8D-9850-7DCFFD70A2F0}" type="presOf" srcId="{2293618E-B0D9-4498-9476-9BE4A3E52702}" destId="{04D063C0-9D12-4366-96E6-687BC507E34A}" srcOrd="0" destOrd="0" presId="urn:microsoft.com/office/officeart/2005/8/layout/vList5"/>
    <dgm:cxn modelId="{33979263-9D64-49D8-B67B-36178FB710BF}" srcId="{7EE4D8D1-F64D-461A-B670-E2C91A753581}" destId="{F1DB269B-C2B6-4A3A-9096-DE9125D1B06A}" srcOrd="0" destOrd="0" parTransId="{EA92362E-9D62-4ADE-A455-2A787A5569F0}" sibTransId="{08553874-1256-446A-A520-4972434C7EE8}"/>
    <dgm:cxn modelId="{E4FA4465-561F-448B-8DDA-161E2D0293FA}" srcId="{1F957E17-693A-4409-B055-6DCA7388B74A}" destId="{CD2F2565-C155-4EEC-A21C-2172ECA17C61}" srcOrd="0" destOrd="0" parTransId="{1922B0D5-49F5-48DE-A162-1629206A618B}" sibTransId="{D26203AD-DB60-49E5-A340-111659B81AD3}"/>
    <dgm:cxn modelId="{E7AD1C6D-11D9-4CD7-8E66-A35021F6302A}" srcId="{F1AE4363-BCEB-4A12-9092-254CE860AAF3}" destId="{1F957E17-693A-4409-B055-6DCA7388B74A}" srcOrd="1" destOrd="0" parTransId="{A725438B-EE07-4A14-8A24-9C9989A40EBA}" sibTransId="{5093DDB1-31DD-4FB8-BFF9-96E52DA8F051}"/>
    <dgm:cxn modelId="{971ADC76-225A-41E8-B674-E7AE2331C043}" type="presOf" srcId="{44249841-B864-4A7D-A940-681F29E7FA1D}" destId="{14F8368F-1052-457D-89A3-40F81D9D34A2}" srcOrd="0" destOrd="0" presId="urn:microsoft.com/office/officeart/2005/8/layout/vList5"/>
    <dgm:cxn modelId="{2F8D017A-62B7-AD45-808B-7E6ABDE8DD4F}" srcId="{F1AE4363-BCEB-4A12-9092-254CE860AAF3}" destId="{C90974AD-283E-094C-A3A9-7ED4C1531878}" srcOrd="7" destOrd="0" parTransId="{8CEA4367-AF16-7041-BD51-2C92BD6D514C}" sibTransId="{EDABC3AD-8106-F145-AD74-E66AB381129B}"/>
    <dgm:cxn modelId="{52960A7F-A4C0-4727-B109-A164DD6414E6}" type="presOf" srcId="{418F1246-5483-4CEE-A9C3-4801B0C57C78}" destId="{11E550FD-8976-42F7-8291-45B759DFA40C}" srcOrd="0" destOrd="0" presId="urn:microsoft.com/office/officeart/2005/8/layout/vList5"/>
    <dgm:cxn modelId="{424C0B85-B8A6-4C18-952F-E3771CBE4824}" srcId="{89827E88-4C45-41EB-8162-2E98E72E67E1}" destId="{A505D5BE-F6C2-4CFC-AD1C-48AFF3F4F471}" srcOrd="0" destOrd="0" parTransId="{8BCC1E4C-E68F-4DC6-9065-5EFF1ABFD5E8}" sibTransId="{CE644F5C-000D-4B0C-A35D-C739CFFFA48C}"/>
    <dgm:cxn modelId="{403F6586-971D-4394-A886-52D4F5AF1CF2}" srcId="{F1AE4363-BCEB-4A12-9092-254CE860AAF3}" destId="{89827E88-4C45-41EB-8162-2E98E72E67E1}" srcOrd="9" destOrd="0" parTransId="{FEB1A696-6B9B-436B-A640-0383183A5524}" sibTransId="{47FEAC3F-599D-4533-A59B-B53005EAE1DC}"/>
    <dgm:cxn modelId="{22467891-461A-4741-8B9E-D515AB28D182}" srcId="{F1AE4363-BCEB-4A12-9092-254CE860AAF3}" destId="{F80F2A60-0D94-4EB9-BD94-F6248DFAFD42}" srcOrd="0" destOrd="0" parTransId="{B06A33C2-F56A-4BEC-84D8-B728981993BA}" sibTransId="{DF8A7545-6EB7-4B38-9045-19F07622DA23}"/>
    <dgm:cxn modelId="{31598794-C0BE-4BCF-B3EB-CE4BB86E66F6}" type="presOf" srcId="{720D9971-D81A-4D3F-B811-84C45472393C}" destId="{52FCBC92-AA14-4D33-94D4-3D2A471F7212}" srcOrd="0" destOrd="0" presId="urn:microsoft.com/office/officeart/2005/8/layout/vList5"/>
    <dgm:cxn modelId="{322CD6A2-90B0-4F26-82F2-FF4C509BC8BD}" srcId="{45427A01-68BD-4C49-9FFA-EC4B3C1F6A50}" destId="{E4825A15-BC14-4D03-A38E-7D39D201E277}" srcOrd="0" destOrd="0" parTransId="{DD03ACA6-9370-40A1-BD9D-FE8FA91F801E}" sibTransId="{C6A39695-D122-4077-B4BB-FA633ACBB3D3}"/>
    <dgm:cxn modelId="{DCE934A6-5679-4F7B-94C2-503AC45D60DE}" type="presOf" srcId="{45427A01-68BD-4C49-9FFA-EC4B3C1F6A50}" destId="{1392A252-93C3-44EB-8403-65ACA5824D96}" srcOrd="0" destOrd="0" presId="urn:microsoft.com/office/officeart/2005/8/layout/vList5"/>
    <dgm:cxn modelId="{52F614A7-D3AA-47B0-A0A8-50EF08FFA884}" type="presOf" srcId="{F80F2A60-0D94-4EB9-BD94-F6248DFAFD42}" destId="{A3E957B1-5383-4F33-8EE5-C5D3DC63EEFD}" srcOrd="0" destOrd="0" presId="urn:microsoft.com/office/officeart/2005/8/layout/vList5"/>
    <dgm:cxn modelId="{3D4340A9-B966-4616-885A-0649600D71EF}" type="presOf" srcId="{1F957E17-693A-4409-B055-6DCA7388B74A}" destId="{6A9F2B54-190E-42F0-AA47-66B5B4B7C8A5}" srcOrd="0" destOrd="0" presId="urn:microsoft.com/office/officeart/2005/8/layout/vList5"/>
    <dgm:cxn modelId="{899E70A9-8B7A-44D5-AFCD-81973E6BDB72}" srcId="{DAF988F2-9C92-4E2B-8CAA-6748C98A33D5}" destId="{393626F3-74B9-4C22-9ED2-DA9DA83303E1}" srcOrd="0" destOrd="0" parTransId="{0E138F7E-E915-43B0-8C11-D1F1581C78DB}" sibTransId="{01DC410F-05D5-4FFC-9137-2908A84F6051}"/>
    <dgm:cxn modelId="{C86410B1-67ED-4C31-B637-8B18B6CCDEE9}" srcId="{F1AE4363-BCEB-4A12-9092-254CE860AAF3}" destId="{DAF988F2-9C92-4E2B-8CAA-6748C98A33D5}" srcOrd="8" destOrd="0" parTransId="{3450FFDE-B944-40B9-A61A-0F979C3BC4F9}" sibTransId="{1D82F267-6DD3-49AF-8339-1F67FF63627D}"/>
    <dgm:cxn modelId="{B7C294B4-9E1F-4324-A93B-B861E21696EB}" srcId="{F1AE4363-BCEB-4A12-9092-254CE860AAF3}" destId="{2293618E-B0D9-4498-9476-9BE4A3E52702}" srcOrd="5" destOrd="0" parTransId="{143E3084-7CAD-4F68-B612-F39549D29BE5}" sibTransId="{A95EE7D5-F36D-4817-B5F0-93252C07C187}"/>
    <dgm:cxn modelId="{FFBA26BD-1B7C-4304-A8ED-31AEE2EF553D}" type="presOf" srcId="{A505D5BE-F6C2-4CFC-AD1C-48AFF3F4F471}" destId="{97BF29B5-10B1-4DA4-A01B-DEA906777F72}" srcOrd="0" destOrd="0" presId="urn:microsoft.com/office/officeart/2005/8/layout/vList5"/>
    <dgm:cxn modelId="{456F1CBF-FA95-4578-968D-F31E3FA1C86A}" srcId="{F80F2A60-0D94-4EB9-BD94-F6248DFAFD42}" destId="{97E12FD0-3D43-4258-B814-454BFC7C2B5B}" srcOrd="0" destOrd="0" parTransId="{37D5CB72-3BF1-4C30-BD1B-D4F248E882EE}" sibTransId="{109E7426-8784-4070-9990-831F801F0478}"/>
    <dgm:cxn modelId="{A59F70C1-9DF4-4909-847F-454DD07222C7}" type="presOf" srcId="{40F84FAA-6DDA-4CBB-9D85-A740CAC33CEA}" destId="{B4123089-2971-4293-B61F-88CFF6E7FFCC}" srcOrd="0" destOrd="0" presId="urn:microsoft.com/office/officeart/2005/8/layout/vList5"/>
    <dgm:cxn modelId="{226B11C5-DF38-43E1-81B0-DB9452D7347F}" srcId="{F1AE4363-BCEB-4A12-9092-254CE860AAF3}" destId="{7EE4D8D1-F64D-461A-B670-E2C91A753581}" srcOrd="4" destOrd="0" parTransId="{1B978BE3-3C9B-4442-A8BC-27E41408516B}" sibTransId="{34F4E17F-889F-4FD3-8502-67BC943F5ADF}"/>
    <dgm:cxn modelId="{2FF9C6C8-7DF4-4A00-A165-C912F7C8281C}" type="presOf" srcId="{26C372C0-BAF7-46B7-B7D7-567BDD1C1CA5}" destId="{B55D6265-060E-A84B-83BB-C5619545BBFB}" srcOrd="0" destOrd="0" presId="urn:microsoft.com/office/officeart/2005/8/layout/vList5"/>
    <dgm:cxn modelId="{7CB6C6CA-28DC-44A8-964A-5DB90963CB4E}" srcId="{C90974AD-283E-094C-A3A9-7ED4C1531878}" destId="{26C372C0-BAF7-46B7-B7D7-567BDD1C1CA5}" srcOrd="0" destOrd="0" parTransId="{6816169B-E6FD-41F9-A1F6-6C1818EFCAEE}" sibTransId="{3155AFF7-2D19-474B-98FF-015B4CAEC27A}"/>
    <dgm:cxn modelId="{2778ECCA-C6DC-49E6-9441-62083FB4E713}" srcId="{F1AE4363-BCEB-4A12-9092-254CE860AAF3}" destId="{916B10D3-3FD5-43C4-9BE6-8A20748366D1}" srcOrd="11" destOrd="0" parTransId="{D75C2D72-33A8-4739-A744-F6EB0E6F674D}" sibTransId="{8B291AF4-DB6E-47B9-BFC6-5EC332209DA2}"/>
    <dgm:cxn modelId="{B2E6E7CD-5867-4BB8-9293-32E73B7896F6}" type="presOf" srcId="{EA3EDB0C-E67F-43F4-AD21-E8062B40E30E}" destId="{4276F954-893B-49F1-B379-EEF9ED0C3189}" srcOrd="0" destOrd="0" presId="urn:microsoft.com/office/officeart/2005/8/layout/vList5"/>
    <dgm:cxn modelId="{3E8E4AD7-D231-4685-8535-4A164D9B5FAD}" type="presOf" srcId="{916B10D3-3FD5-43C4-9BE6-8A20748366D1}" destId="{CA4AC658-2E29-4361-B50B-048A79E7A0EF}" srcOrd="0" destOrd="0" presId="urn:microsoft.com/office/officeart/2005/8/layout/vList5"/>
    <dgm:cxn modelId="{A86F82D9-E74C-45F0-830E-A4EE2CBF9555}" type="presOf" srcId="{89827E88-4C45-41EB-8162-2E98E72E67E1}" destId="{7C69AF5A-307F-43F5-9A94-064E806834FB}" srcOrd="0" destOrd="0" presId="urn:microsoft.com/office/officeart/2005/8/layout/vList5"/>
    <dgm:cxn modelId="{2EBF4DDC-BA43-4183-869F-22433B299130}" type="presOf" srcId="{3656479A-74F9-C047-8869-66BD379E121E}" destId="{5B2477BF-05F6-4141-B76B-1397552113AD}" srcOrd="0" destOrd="0" presId="urn:microsoft.com/office/officeart/2005/8/layout/vList5"/>
    <dgm:cxn modelId="{784BCBDC-7903-4B05-9628-8B71A88A6418}" srcId="{F1AE4363-BCEB-4A12-9092-254CE860AAF3}" destId="{4A3E9406-CAB1-4898-844E-C7D65F599DBB}" srcOrd="2" destOrd="0" parTransId="{54E4AFE3-F03D-4953-AE4F-2564B0FB14F8}" sibTransId="{6CD86754-4499-4380-BC04-97FAA2ABA756}"/>
    <dgm:cxn modelId="{A41B6CDD-D6A4-4E9B-A1CC-86864DCF2D49}" type="presOf" srcId="{393626F3-74B9-4C22-9ED2-DA9DA83303E1}" destId="{18E806BF-0534-4DFF-94DD-73DA30E0C9C9}" srcOrd="0" destOrd="0" presId="urn:microsoft.com/office/officeart/2005/8/layout/vList5"/>
    <dgm:cxn modelId="{6EF900E0-F00D-4787-8170-D87C3CC99130}" type="presOf" srcId="{F1AE4363-BCEB-4A12-9092-254CE860AAF3}" destId="{BF863367-096C-449C-BD66-A979D863B076}" srcOrd="0" destOrd="0" presId="urn:microsoft.com/office/officeart/2005/8/layout/vList5"/>
    <dgm:cxn modelId="{99C073E3-DB59-4FCE-835C-F677C21B7C18}" srcId="{F1AE4363-BCEB-4A12-9092-254CE860AAF3}" destId="{418F1246-5483-4CEE-A9C3-4801B0C57C78}" srcOrd="3" destOrd="0" parTransId="{F87A7280-BC2D-48DA-99C8-D555F256E87D}" sibTransId="{BEECF6C7-313F-4B50-BC55-D121EC5B2E92}"/>
    <dgm:cxn modelId="{632592E4-5D60-4ECD-A4D1-B2F1997FDABF}" srcId="{2293618E-B0D9-4498-9476-9BE4A3E52702}" destId="{FF9E4402-1E71-4633-B947-B0CFD88B5CBD}" srcOrd="0" destOrd="0" parTransId="{CBDB5FF0-7840-460A-BC40-FDE2F99EFBD9}" sibTransId="{E50C5DF1-2D6D-46C9-9B64-E3462E1FC51E}"/>
    <dgm:cxn modelId="{76A4E2E6-26DE-4C3E-91A2-47EB2E1F0F70}" type="presOf" srcId="{90589394-1804-44A7-B969-247BA86890C5}" destId="{4879C26A-6338-4BA0-8A9F-572CCABF690B}" srcOrd="0" destOrd="0" presId="urn:microsoft.com/office/officeart/2005/8/layout/vList5"/>
    <dgm:cxn modelId="{FDDD2DF1-9085-3843-80E6-CED250383621}" srcId="{90589394-1804-44A7-B969-247BA86890C5}" destId="{3656479A-74F9-C047-8869-66BD379E121E}" srcOrd="0" destOrd="0" parTransId="{F8E8ACA2-4B54-CC40-8EE1-360A8983E452}" sibTransId="{E32E4417-5B44-6F4C-9FA5-BC6BD626DF21}"/>
    <dgm:cxn modelId="{A8633BF2-B98F-4386-A137-0618A398CAC8}" type="presOf" srcId="{E4825A15-BC14-4D03-A38E-7D39D201E277}" destId="{308A12AC-9750-4DD3-B5B1-A68DB33C0A6B}" srcOrd="0" destOrd="0" presId="urn:microsoft.com/office/officeart/2005/8/layout/vList5"/>
    <dgm:cxn modelId="{1DC7D3F9-5331-4A1C-BAA4-893C187D0432}" srcId="{F1AE4363-BCEB-4A12-9092-254CE860AAF3}" destId="{44249841-B864-4A7D-A940-681F29E7FA1D}" srcOrd="12" destOrd="0" parTransId="{10FF83CB-F85B-41E1-8F1E-5BAD33270573}" sibTransId="{D7B77A35-6895-4C19-ACC4-0413D07B664E}"/>
    <dgm:cxn modelId="{8DC20790-D38A-4777-A679-F2A042D1F21B}" type="presParOf" srcId="{BF863367-096C-449C-BD66-A979D863B076}" destId="{F4BD5EF9-2039-41F5-BEAD-9F5B1B1D2C2A}" srcOrd="0" destOrd="0" presId="urn:microsoft.com/office/officeart/2005/8/layout/vList5"/>
    <dgm:cxn modelId="{AB2860CE-F827-4C80-9EC3-97580CA19320}" type="presParOf" srcId="{F4BD5EF9-2039-41F5-BEAD-9F5B1B1D2C2A}" destId="{A3E957B1-5383-4F33-8EE5-C5D3DC63EEFD}" srcOrd="0" destOrd="0" presId="urn:microsoft.com/office/officeart/2005/8/layout/vList5"/>
    <dgm:cxn modelId="{E93C5366-A78E-4D1B-A0AF-D5686493AFD2}" type="presParOf" srcId="{F4BD5EF9-2039-41F5-BEAD-9F5B1B1D2C2A}" destId="{809C51AD-25AF-4C04-A887-4E3871EE456E}" srcOrd="1" destOrd="0" presId="urn:microsoft.com/office/officeart/2005/8/layout/vList5"/>
    <dgm:cxn modelId="{30C691DC-0FD3-47B8-919F-ACC1ADBDBF1D}" type="presParOf" srcId="{BF863367-096C-449C-BD66-A979D863B076}" destId="{8331739A-CD47-4DFC-98DA-33F5C6E6829B}" srcOrd="1" destOrd="0" presId="urn:microsoft.com/office/officeart/2005/8/layout/vList5"/>
    <dgm:cxn modelId="{DFC769C2-0E98-4B15-9451-8DA4692A43B3}" type="presParOf" srcId="{BF863367-096C-449C-BD66-A979D863B076}" destId="{D7C09533-81E3-44EE-A6FE-DAAC001229D6}" srcOrd="2" destOrd="0" presId="urn:microsoft.com/office/officeart/2005/8/layout/vList5"/>
    <dgm:cxn modelId="{F935372A-4D01-4896-AFD8-5457923FD612}" type="presParOf" srcId="{D7C09533-81E3-44EE-A6FE-DAAC001229D6}" destId="{6A9F2B54-190E-42F0-AA47-66B5B4B7C8A5}" srcOrd="0" destOrd="0" presId="urn:microsoft.com/office/officeart/2005/8/layout/vList5"/>
    <dgm:cxn modelId="{6D990F46-9814-46D2-98BD-52EDABEE292A}" type="presParOf" srcId="{D7C09533-81E3-44EE-A6FE-DAAC001229D6}" destId="{7FDCAB78-ECCD-433C-931F-AE2BCB62BF83}" srcOrd="1" destOrd="0" presId="urn:microsoft.com/office/officeart/2005/8/layout/vList5"/>
    <dgm:cxn modelId="{DCD1FD52-38FD-42DC-898C-875A7D063E46}" type="presParOf" srcId="{BF863367-096C-449C-BD66-A979D863B076}" destId="{B14B845A-73BF-455C-9289-54AAF7F932A1}" srcOrd="3" destOrd="0" presId="urn:microsoft.com/office/officeart/2005/8/layout/vList5"/>
    <dgm:cxn modelId="{1D150466-97E9-402B-8E2C-B0ACC3507FC7}" type="presParOf" srcId="{BF863367-096C-449C-BD66-A979D863B076}" destId="{F983EE2C-3772-4164-9011-A771B3EF71D4}" srcOrd="4" destOrd="0" presId="urn:microsoft.com/office/officeart/2005/8/layout/vList5"/>
    <dgm:cxn modelId="{0D4A6FA9-5D60-41E5-92DB-DF5F2FA7A9F2}" type="presParOf" srcId="{F983EE2C-3772-4164-9011-A771B3EF71D4}" destId="{B4074343-4537-4735-9FDD-E8BD418265DA}" srcOrd="0" destOrd="0" presId="urn:microsoft.com/office/officeart/2005/8/layout/vList5"/>
    <dgm:cxn modelId="{1C507641-0345-4B2C-83E2-245E0AE5E8B6}" type="presParOf" srcId="{F983EE2C-3772-4164-9011-A771B3EF71D4}" destId="{B009DB05-17C9-43AB-BF0A-BE5E597D1461}" srcOrd="1" destOrd="0" presId="urn:microsoft.com/office/officeart/2005/8/layout/vList5"/>
    <dgm:cxn modelId="{CFD81BA2-654A-46E5-94DB-AF9FE3DC317F}" type="presParOf" srcId="{BF863367-096C-449C-BD66-A979D863B076}" destId="{FCCF485C-5FE4-4610-8032-63ADF0FA0901}" srcOrd="5" destOrd="0" presId="urn:microsoft.com/office/officeart/2005/8/layout/vList5"/>
    <dgm:cxn modelId="{8B5CE930-6832-471A-84A6-BAF67D544899}" type="presParOf" srcId="{BF863367-096C-449C-BD66-A979D863B076}" destId="{01BDF95A-B052-4631-8D5B-B4E83A691D49}" srcOrd="6" destOrd="0" presId="urn:microsoft.com/office/officeart/2005/8/layout/vList5"/>
    <dgm:cxn modelId="{35220BC2-84FE-45DC-BAF9-A0447F6865C0}" type="presParOf" srcId="{01BDF95A-B052-4631-8D5B-B4E83A691D49}" destId="{11E550FD-8976-42F7-8291-45B759DFA40C}" srcOrd="0" destOrd="0" presId="urn:microsoft.com/office/officeart/2005/8/layout/vList5"/>
    <dgm:cxn modelId="{AA3D8350-0E4E-4ACA-86EF-4AB864EA5F45}" type="presParOf" srcId="{01BDF95A-B052-4631-8D5B-B4E83A691D49}" destId="{52FCBC92-AA14-4D33-94D4-3D2A471F7212}" srcOrd="1" destOrd="0" presId="urn:microsoft.com/office/officeart/2005/8/layout/vList5"/>
    <dgm:cxn modelId="{95399E9E-4B67-47EF-B2FB-0B984ACEA00C}" type="presParOf" srcId="{BF863367-096C-449C-BD66-A979D863B076}" destId="{5D656C13-126C-4ADB-8482-C4E290723635}" srcOrd="7" destOrd="0" presId="urn:microsoft.com/office/officeart/2005/8/layout/vList5"/>
    <dgm:cxn modelId="{8DD37A90-8D71-4FAA-A148-47E2D4221A46}" type="presParOf" srcId="{BF863367-096C-449C-BD66-A979D863B076}" destId="{0DEDB4A9-BF7A-4115-85EC-D0AC57EF922C}" srcOrd="8" destOrd="0" presId="urn:microsoft.com/office/officeart/2005/8/layout/vList5"/>
    <dgm:cxn modelId="{A0229BD7-8109-4444-8F8B-D05EFF4C336C}" type="presParOf" srcId="{0DEDB4A9-BF7A-4115-85EC-D0AC57EF922C}" destId="{1D8683A5-B2A3-4D1C-BD7D-B74945D9B5B2}" srcOrd="0" destOrd="0" presId="urn:microsoft.com/office/officeart/2005/8/layout/vList5"/>
    <dgm:cxn modelId="{C9ED9B36-C192-4AA6-AC01-E66F65F1FB72}" type="presParOf" srcId="{0DEDB4A9-BF7A-4115-85EC-D0AC57EF922C}" destId="{7DCC239D-E32A-489D-B231-D9DBB569318E}" srcOrd="1" destOrd="0" presId="urn:microsoft.com/office/officeart/2005/8/layout/vList5"/>
    <dgm:cxn modelId="{B154983D-8A2A-41A0-8865-33E159575E4B}" type="presParOf" srcId="{BF863367-096C-449C-BD66-A979D863B076}" destId="{7DEC7CB6-7477-4E8A-81B3-F0389CBBA061}" srcOrd="9" destOrd="0" presId="urn:microsoft.com/office/officeart/2005/8/layout/vList5"/>
    <dgm:cxn modelId="{D4C2B6AD-8DED-4FC2-9B12-BEA3615E7AF4}" type="presParOf" srcId="{BF863367-096C-449C-BD66-A979D863B076}" destId="{828AECFE-A6B7-4285-A809-62EDB2EC6944}" srcOrd="10" destOrd="0" presId="urn:microsoft.com/office/officeart/2005/8/layout/vList5"/>
    <dgm:cxn modelId="{25B1AAEB-62C1-492C-BDDC-254CF0AF2211}" type="presParOf" srcId="{828AECFE-A6B7-4285-A809-62EDB2EC6944}" destId="{04D063C0-9D12-4366-96E6-687BC507E34A}" srcOrd="0" destOrd="0" presId="urn:microsoft.com/office/officeart/2005/8/layout/vList5"/>
    <dgm:cxn modelId="{534C51F8-5848-45FC-AB94-2D88AC42B3ED}" type="presParOf" srcId="{828AECFE-A6B7-4285-A809-62EDB2EC6944}" destId="{ED2A46B2-D862-44A3-BC0D-5E77C55F1EC2}" srcOrd="1" destOrd="0" presId="urn:microsoft.com/office/officeart/2005/8/layout/vList5"/>
    <dgm:cxn modelId="{463769EF-60BF-4870-B5FA-AB9FAFA1F007}" type="presParOf" srcId="{BF863367-096C-449C-BD66-A979D863B076}" destId="{2F41B075-D6D2-4E03-B7B5-117542FE4AD2}" srcOrd="11" destOrd="0" presId="urn:microsoft.com/office/officeart/2005/8/layout/vList5"/>
    <dgm:cxn modelId="{F554E351-28AF-4FD7-A70D-5B18CED65BA7}" type="presParOf" srcId="{BF863367-096C-449C-BD66-A979D863B076}" destId="{BAAFB70D-9A8B-4ACA-AC3A-0572B4FE6557}" srcOrd="12" destOrd="0" presId="urn:microsoft.com/office/officeart/2005/8/layout/vList5"/>
    <dgm:cxn modelId="{D8A02CB3-7F24-4383-B86D-CAA280080F76}" type="presParOf" srcId="{BAAFB70D-9A8B-4ACA-AC3A-0572B4FE6557}" destId="{4879C26A-6338-4BA0-8A9F-572CCABF690B}" srcOrd="0" destOrd="0" presId="urn:microsoft.com/office/officeart/2005/8/layout/vList5"/>
    <dgm:cxn modelId="{9E07BA82-67E4-404E-8C7B-4EBB139CD029}" type="presParOf" srcId="{BAAFB70D-9A8B-4ACA-AC3A-0572B4FE6557}" destId="{5B2477BF-05F6-4141-B76B-1397552113AD}" srcOrd="1" destOrd="0" presId="urn:microsoft.com/office/officeart/2005/8/layout/vList5"/>
    <dgm:cxn modelId="{E7FB1B9E-C7A5-4FF6-ACA3-F3E7BE9FB4B2}" type="presParOf" srcId="{BF863367-096C-449C-BD66-A979D863B076}" destId="{FA255572-E373-4C9F-BFF8-CFB8880A7579}" srcOrd="13" destOrd="0" presId="urn:microsoft.com/office/officeart/2005/8/layout/vList5"/>
    <dgm:cxn modelId="{1667FBB7-5B02-4A2D-9525-4D60F34E9851}" type="presParOf" srcId="{BF863367-096C-449C-BD66-A979D863B076}" destId="{EDA5B8D2-3062-E640-8067-54D9E474754A}" srcOrd="14" destOrd="0" presId="urn:microsoft.com/office/officeart/2005/8/layout/vList5"/>
    <dgm:cxn modelId="{6703D993-D8E5-4C68-9BF3-CC7BFB23A509}" type="presParOf" srcId="{EDA5B8D2-3062-E640-8067-54D9E474754A}" destId="{5BA2DE51-D09C-2F41-A6F8-7CA37CE1FAA6}" srcOrd="0" destOrd="0" presId="urn:microsoft.com/office/officeart/2005/8/layout/vList5"/>
    <dgm:cxn modelId="{0C4AB52C-2837-420E-9896-2DD184960872}" type="presParOf" srcId="{EDA5B8D2-3062-E640-8067-54D9E474754A}" destId="{B55D6265-060E-A84B-83BB-C5619545BBFB}" srcOrd="1" destOrd="0" presId="urn:microsoft.com/office/officeart/2005/8/layout/vList5"/>
    <dgm:cxn modelId="{90F6C65D-21BB-457D-A072-B530EF69C7C5}" type="presParOf" srcId="{BF863367-096C-449C-BD66-A979D863B076}" destId="{8B8FBF5D-A59D-894D-AFF1-C386F63764DE}" srcOrd="15" destOrd="0" presId="urn:microsoft.com/office/officeart/2005/8/layout/vList5"/>
    <dgm:cxn modelId="{469434E1-E76B-4277-8190-0396C5999D7E}" type="presParOf" srcId="{BF863367-096C-449C-BD66-A979D863B076}" destId="{44C9F3BA-88C6-4552-AEA8-3C6A76508E51}" srcOrd="16" destOrd="0" presId="urn:microsoft.com/office/officeart/2005/8/layout/vList5"/>
    <dgm:cxn modelId="{D40D0BD7-C44F-4C70-B741-E7F182BF1CF4}" type="presParOf" srcId="{44C9F3BA-88C6-4552-AEA8-3C6A76508E51}" destId="{827BDB9E-EA8E-4350-907C-4EE1ABCAB2B2}" srcOrd="0" destOrd="0" presId="urn:microsoft.com/office/officeart/2005/8/layout/vList5"/>
    <dgm:cxn modelId="{1F0C3908-204C-4D20-9DE2-17BA903CF26D}" type="presParOf" srcId="{44C9F3BA-88C6-4552-AEA8-3C6A76508E51}" destId="{18E806BF-0534-4DFF-94DD-73DA30E0C9C9}" srcOrd="1" destOrd="0" presId="urn:microsoft.com/office/officeart/2005/8/layout/vList5"/>
    <dgm:cxn modelId="{B6D2D5BA-BC25-47AF-98B3-9F99CABB66A8}" type="presParOf" srcId="{BF863367-096C-449C-BD66-A979D863B076}" destId="{39EDF857-B9D4-4BBD-893B-A3B6FC6F9347}" srcOrd="17" destOrd="0" presId="urn:microsoft.com/office/officeart/2005/8/layout/vList5"/>
    <dgm:cxn modelId="{C5C8BE98-B5B4-4D1E-B626-313D3AB56AE3}" type="presParOf" srcId="{BF863367-096C-449C-BD66-A979D863B076}" destId="{EB2181DA-6116-4241-9D40-EA3C3A74C7E3}" srcOrd="18" destOrd="0" presId="urn:microsoft.com/office/officeart/2005/8/layout/vList5"/>
    <dgm:cxn modelId="{C56602DB-81FB-4098-8E54-509765E892EB}" type="presParOf" srcId="{EB2181DA-6116-4241-9D40-EA3C3A74C7E3}" destId="{7C69AF5A-307F-43F5-9A94-064E806834FB}" srcOrd="0" destOrd="0" presId="urn:microsoft.com/office/officeart/2005/8/layout/vList5"/>
    <dgm:cxn modelId="{8863511B-AFEA-4A5D-A74F-9ACCCE1B725B}" type="presParOf" srcId="{EB2181DA-6116-4241-9D40-EA3C3A74C7E3}" destId="{97BF29B5-10B1-4DA4-A01B-DEA906777F72}" srcOrd="1" destOrd="0" presId="urn:microsoft.com/office/officeart/2005/8/layout/vList5"/>
    <dgm:cxn modelId="{21919D4A-1F42-40E4-B2B2-5F62E9D985A7}" type="presParOf" srcId="{BF863367-096C-449C-BD66-A979D863B076}" destId="{62B40EE6-3E8E-4DC6-8007-9FFEDAF52975}" srcOrd="19" destOrd="0" presId="urn:microsoft.com/office/officeart/2005/8/layout/vList5"/>
    <dgm:cxn modelId="{87211085-A59C-4E14-BEF0-7DEEA57DDA6B}" type="presParOf" srcId="{BF863367-096C-449C-BD66-A979D863B076}" destId="{EC6BE761-0A05-419C-A501-1801A95A767C}" srcOrd="20" destOrd="0" presId="urn:microsoft.com/office/officeart/2005/8/layout/vList5"/>
    <dgm:cxn modelId="{A35F2081-EA0E-4395-A0A8-735715143774}" type="presParOf" srcId="{EC6BE761-0A05-419C-A501-1801A95A767C}" destId="{1392A252-93C3-44EB-8403-65ACA5824D96}" srcOrd="0" destOrd="0" presId="urn:microsoft.com/office/officeart/2005/8/layout/vList5"/>
    <dgm:cxn modelId="{C9C45386-1507-401B-85A1-212B823D3AC2}" type="presParOf" srcId="{EC6BE761-0A05-419C-A501-1801A95A767C}" destId="{308A12AC-9750-4DD3-B5B1-A68DB33C0A6B}" srcOrd="1" destOrd="0" presId="urn:microsoft.com/office/officeart/2005/8/layout/vList5"/>
    <dgm:cxn modelId="{8A30D11A-FBA3-4A2B-BDD4-115B3F11C55F}" type="presParOf" srcId="{BF863367-096C-449C-BD66-A979D863B076}" destId="{B445E51A-1098-42B6-9932-7A33F35193C7}" srcOrd="21" destOrd="0" presId="urn:microsoft.com/office/officeart/2005/8/layout/vList5"/>
    <dgm:cxn modelId="{918F124D-1A30-466A-BB70-3597354AAE49}" type="presParOf" srcId="{BF863367-096C-449C-BD66-A979D863B076}" destId="{20F53BFB-F2F2-4B90-BAA4-B9D9DCBA6DDD}" srcOrd="22" destOrd="0" presId="urn:microsoft.com/office/officeart/2005/8/layout/vList5"/>
    <dgm:cxn modelId="{91B127AB-276D-4187-A2EF-797BF48664CA}" type="presParOf" srcId="{20F53BFB-F2F2-4B90-BAA4-B9D9DCBA6DDD}" destId="{CA4AC658-2E29-4361-B50B-048A79E7A0EF}" srcOrd="0" destOrd="0" presId="urn:microsoft.com/office/officeart/2005/8/layout/vList5"/>
    <dgm:cxn modelId="{B222FB35-9ABB-4BB0-A937-C08AACBA06EB}" type="presParOf" srcId="{20F53BFB-F2F2-4B90-BAA4-B9D9DCBA6DDD}" destId="{4276F954-893B-49F1-B379-EEF9ED0C3189}" srcOrd="1" destOrd="0" presId="urn:microsoft.com/office/officeart/2005/8/layout/vList5"/>
    <dgm:cxn modelId="{4A32BD70-EA32-4514-9523-13B86A1B6E70}" type="presParOf" srcId="{BF863367-096C-449C-BD66-A979D863B076}" destId="{31D9E53B-C675-4619-AB19-E60F665926D3}" srcOrd="23" destOrd="0" presId="urn:microsoft.com/office/officeart/2005/8/layout/vList5"/>
    <dgm:cxn modelId="{2A0F291C-E8E2-47EA-B6F4-8C146CCE3B73}" type="presParOf" srcId="{BF863367-096C-449C-BD66-A979D863B076}" destId="{C6C5219D-1583-49D1-900F-B62A5C6A184E}" srcOrd="24" destOrd="0" presId="urn:microsoft.com/office/officeart/2005/8/layout/vList5"/>
    <dgm:cxn modelId="{7790BEBC-5C09-455A-B68B-42BBB8806CB7}" type="presParOf" srcId="{C6C5219D-1583-49D1-900F-B62A5C6A184E}" destId="{14F8368F-1052-457D-89A3-40F81D9D34A2}" srcOrd="0" destOrd="0" presId="urn:microsoft.com/office/officeart/2005/8/layout/vList5"/>
    <dgm:cxn modelId="{72270326-5110-4484-A8A6-BBDCD8824709}" type="presParOf" srcId="{C6C5219D-1583-49D1-900F-B62A5C6A184E}" destId="{B4123089-2971-4293-B61F-88CFF6E7FF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C51AD-25AF-4C04-A887-4E3871EE456E}">
      <dsp:nvSpPr>
        <dsp:cNvPr id="0" name=""/>
        <dsp:cNvSpPr/>
      </dsp:nvSpPr>
      <dsp:spPr>
        <a:xfrm rot="5400000">
          <a:off x="5826357" y="-1279226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P</a:t>
          </a:r>
          <a:r>
            <a:rPr lang="en-US" sz="1100" b="1" kern="1200" dirty="0">
              <a:latin typeface="Calibri" pitchFamily="34" charset="0"/>
            </a:rPr>
            <a:t>E (Platforms)</a:t>
          </a:r>
        </a:p>
      </dsp:txBody>
      <dsp:txXfrm rot="-5400000">
        <a:off x="4509192" y="52684"/>
        <a:ext cx="2921634" cy="272558"/>
      </dsp:txXfrm>
    </dsp:sp>
    <dsp:sp modelId="{A3E957B1-5383-4F33-8EE5-C5D3DC63EEFD}">
      <dsp:nvSpPr>
        <dsp:cNvPr id="0" name=""/>
        <dsp:cNvSpPr/>
      </dsp:nvSpPr>
      <dsp:spPr>
        <a:xfrm>
          <a:off x="0" y="78556"/>
          <a:ext cx="4509143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What IT systems do I have in my enterprise?</a:t>
          </a:r>
        </a:p>
      </dsp:txBody>
      <dsp:txXfrm>
        <a:off x="18431" y="96987"/>
        <a:ext cx="4472281" cy="340698"/>
      </dsp:txXfrm>
    </dsp:sp>
    <dsp:sp modelId="{7FDCAB78-ECCD-433C-931F-AE2BCB62BF83}">
      <dsp:nvSpPr>
        <dsp:cNvPr id="0" name=""/>
        <dsp:cNvSpPr/>
      </dsp:nvSpPr>
      <dsp:spPr>
        <a:xfrm rot="5400000">
          <a:off x="5826357" y="-931164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V</a:t>
          </a:r>
          <a:r>
            <a:rPr lang="en-US" sz="1100" b="1" kern="1200" dirty="0">
              <a:latin typeface="Calibri" pitchFamily="34" charset="0"/>
            </a:rPr>
            <a:t>E (Vulnerabilities)</a:t>
          </a:r>
        </a:p>
      </dsp:txBody>
      <dsp:txXfrm rot="-5400000">
        <a:off x="4509192" y="400746"/>
        <a:ext cx="2921634" cy="272558"/>
      </dsp:txXfrm>
    </dsp:sp>
    <dsp:sp modelId="{6A9F2B54-190E-42F0-AA47-66B5B4B7C8A5}">
      <dsp:nvSpPr>
        <dsp:cNvPr id="0" name=""/>
        <dsp:cNvSpPr/>
      </dsp:nvSpPr>
      <dsp:spPr>
        <a:xfrm>
          <a:off x="47" y="329562"/>
          <a:ext cx="4509143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What known vulnerabilities do I need to worry about?</a:t>
          </a:r>
        </a:p>
      </dsp:txBody>
      <dsp:txXfrm>
        <a:off x="18478" y="347993"/>
        <a:ext cx="4472281" cy="340698"/>
      </dsp:txXfrm>
    </dsp:sp>
    <dsp:sp modelId="{B009DB05-17C9-43AB-BF0A-BE5E597D1461}">
      <dsp:nvSpPr>
        <dsp:cNvPr id="0" name=""/>
        <dsp:cNvSpPr/>
      </dsp:nvSpPr>
      <dsp:spPr>
        <a:xfrm rot="5400000">
          <a:off x="5825977" y="-563803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CV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SS</a:t>
          </a:r>
          <a:r>
            <a:rPr lang="en-US" sz="1100" b="1" kern="1200" dirty="0">
              <a:latin typeface="Calibri" pitchFamily="34" charset="0"/>
            </a:rPr>
            <a:t> (Scoring System)</a:t>
          </a:r>
        </a:p>
      </dsp:txBody>
      <dsp:txXfrm rot="-5400000">
        <a:off x="4508812" y="768107"/>
        <a:ext cx="2921634" cy="272558"/>
      </dsp:txXfrm>
    </dsp:sp>
    <dsp:sp modelId="{B4074343-4537-4735-9FDD-E8BD418265DA}">
      <dsp:nvSpPr>
        <dsp:cNvPr id="0" name=""/>
        <dsp:cNvSpPr/>
      </dsp:nvSpPr>
      <dsp:spPr>
        <a:xfrm>
          <a:off x="3953" y="680195"/>
          <a:ext cx="4508764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Calibri" pitchFamily="34" charset="0"/>
            </a:rPr>
            <a:t>What vulnerabilities do I need to worry about right now?</a:t>
          </a:r>
        </a:p>
      </dsp:txBody>
      <dsp:txXfrm>
        <a:off x="22384" y="698626"/>
        <a:ext cx="4471902" cy="340698"/>
      </dsp:txXfrm>
    </dsp:sp>
    <dsp:sp modelId="{52FCBC92-AA14-4D33-94D4-3D2A471F7212}">
      <dsp:nvSpPr>
        <dsp:cNvPr id="0" name=""/>
        <dsp:cNvSpPr/>
      </dsp:nvSpPr>
      <dsp:spPr>
        <a:xfrm rot="5400000">
          <a:off x="5827432" y="-208070"/>
          <a:ext cx="302048" cy="292707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C</a:t>
          </a:r>
          <a:r>
            <a:rPr lang="en-US" sz="1100" b="1" kern="1200" dirty="0">
              <a:latin typeface="Calibri" pitchFamily="34" charset="0"/>
            </a:rPr>
            <a:t>E (Configurations)</a:t>
          </a:r>
        </a:p>
      </dsp:txBody>
      <dsp:txXfrm rot="-5400000">
        <a:off x="4514921" y="1119186"/>
        <a:ext cx="2912326" cy="272558"/>
      </dsp:txXfrm>
    </dsp:sp>
    <dsp:sp modelId="{11E550FD-8976-42F7-8291-45B759DFA40C}">
      <dsp:nvSpPr>
        <dsp:cNvPr id="0" name=""/>
        <dsp:cNvSpPr/>
      </dsp:nvSpPr>
      <dsp:spPr>
        <a:xfrm>
          <a:off x="47" y="1049993"/>
          <a:ext cx="4514873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How can I configure my systems more securely?</a:t>
          </a:r>
        </a:p>
      </dsp:txBody>
      <dsp:txXfrm>
        <a:off x="18478" y="1068424"/>
        <a:ext cx="4478011" cy="340698"/>
      </dsp:txXfrm>
    </dsp:sp>
    <dsp:sp modelId="{7DCC239D-E32A-489D-B231-D9DBB569318E}">
      <dsp:nvSpPr>
        <dsp:cNvPr id="0" name=""/>
        <dsp:cNvSpPr/>
      </dsp:nvSpPr>
      <dsp:spPr>
        <a:xfrm rot="5400000">
          <a:off x="5827366" y="178147"/>
          <a:ext cx="302048" cy="292707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X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CC</a:t>
          </a:r>
          <a:r>
            <a:rPr lang="en-US" sz="1100" b="1" kern="1200" dirty="0">
              <a:latin typeface="Calibri" pitchFamily="34" charset="0"/>
            </a:rPr>
            <a:t>DF (Configuration Checklists)</a:t>
          </a:r>
        </a:p>
      </dsp:txBody>
      <dsp:txXfrm rot="-5400000">
        <a:off x="4514855" y="1505404"/>
        <a:ext cx="2912326" cy="272558"/>
      </dsp:txXfrm>
    </dsp:sp>
    <dsp:sp modelId="{1D8683A5-B2A3-4D1C-BD7D-B74945D9B5B2}">
      <dsp:nvSpPr>
        <dsp:cNvPr id="0" name=""/>
        <dsp:cNvSpPr/>
      </dsp:nvSpPr>
      <dsp:spPr>
        <a:xfrm>
          <a:off x="47" y="1452899"/>
          <a:ext cx="4514807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Calibri" pitchFamily="34" charset="0"/>
            </a:rPr>
            <a:t>How do I define a policy of secure configurations?</a:t>
          </a:r>
        </a:p>
      </dsp:txBody>
      <dsp:txXfrm>
        <a:off x="18478" y="1471330"/>
        <a:ext cx="4477945" cy="340698"/>
      </dsp:txXfrm>
    </dsp:sp>
    <dsp:sp modelId="{ED2A46B2-D862-44A3-BC0D-5E77C55F1EC2}">
      <dsp:nvSpPr>
        <dsp:cNvPr id="0" name=""/>
        <dsp:cNvSpPr/>
      </dsp:nvSpPr>
      <dsp:spPr>
        <a:xfrm rot="5400000">
          <a:off x="5826357" y="551051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OV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AL</a:t>
          </a:r>
          <a:r>
            <a:rPr lang="en-US" sz="1100" b="1" kern="1200" dirty="0">
              <a:latin typeface="Calibri" pitchFamily="34" charset="0"/>
            </a:rPr>
            <a:t> (Assessment Language)</a:t>
          </a:r>
        </a:p>
      </dsp:txBody>
      <dsp:txXfrm rot="-5400000">
        <a:off x="4509192" y="1882962"/>
        <a:ext cx="2921634" cy="272558"/>
      </dsp:txXfrm>
    </dsp:sp>
    <dsp:sp modelId="{04D063C0-9D12-4366-96E6-687BC507E34A}">
      <dsp:nvSpPr>
        <dsp:cNvPr id="0" name=""/>
        <dsp:cNvSpPr/>
      </dsp:nvSpPr>
      <dsp:spPr>
        <a:xfrm>
          <a:off x="47" y="1830460"/>
          <a:ext cx="4509143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How can I be sure my systems conform to policy?</a:t>
          </a:r>
        </a:p>
      </dsp:txBody>
      <dsp:txXfrm>
        <a:off x="18478" y="1848891"/>
        <a:ext cx="4472281" cy="340698"/>
      </dsp:txXfrm>
    </dsp:sp>
    <dsp:sp modelId="{5B2477BF-05F6-4141-B76B-1397552113AD}">
      <dsp:nvSpPr>
        <dsp:cNvPr id="0" name=""/>
        <dsp:cNvSpPr/>
      </dsp:nvSpPr>
      <dsp:spPr>
        <a:xfrm rot="5400000">
          <a:off x="5826390" y="911268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solidFill>
                <a:srgbClr val="000000"/>
              </a:solidFill>
              <a:latin typeface="Calibri" pitchFamily="34" charset="0"/>
            </a:rPr>
            <a:t> OC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IL</a:t>
          </a:r>
          <a:r>
            <a:rPr lang="en-US" sz="1100" b="1" kern="1200" dirty="0">
              <a:solidFill>
                <a:schemeClr val="bg1"/>
              </a:solidFill>
              <a:latin typeface="Calibri" pitchFamily="34" charset="0"/>
            </a:rPr>
            <a:t> </a:t>
          </a:r>
          <a:r>
            <a:rPr lang="en-US" sz="1100" b="1" kern="1200" dirty="0">
              <a:solidFill>
                <a:schemeClr val="tx1"/>
              </a:solidFill>
              <a:latin typeface="Calibri" pitchFamily="34" charset="0"/>
            </a:rPr>
            <a:t>(Interactive Language)</a:t>
          </a:r>
        </a:p>
      </dsp:txBody>
      <dsp:txXfrm rot="-5400000">
        <a:off x="4509225" y="2243179"/>
        <a:ext cx="2921634" cy="272558"/>
      </dsp:txXfrm>
    </dsp:sp>
    <dsp:sp modelId="{4879C26A-6338-4BA0-8A9F-572CCABF690B}">
      <dsp:nvSpPr>
        <dsp:cNvPr id="0" name=""/>
        <dsp:cNvSpPr/>
      </dsp:nvSpPr>
      <dsp:spPr>
        <a:xfrm>
          <a:off x="47" y="2190676"/>
          <a:ext cx="4509177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Calibri" pitchFamily="34" charset="0"/>
            </a:rPr>
            <a:t>How can I be sure the operation of my systems conforms to policy?</a:t>
          </a:r>
        </a:p>
      </dsp:txBody>
      <dsp:txXfrm>
        <a:off x="18478" y="2209107"/>
        <a:ext cx="4472315" cy="340698"/>
      </dsp:txXfrm>
    </dsp:sp>
    <dsp:sp modelId="{B55D6265-060E-A84B-83BB-C5619545BBFB}">
      <dsp:nvSpPr>
        <dsp:cNvPr id="0" name=""/>
        <dsp:cNvSpPr/>
      </dsp:nvSpPr>
      <dsp:spPr>
        <a:xfrm rot="5400000">
          <a:off x="5826357" y="1331520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W</a:t>
          </a:r>
          <a:r>
            <a:rPr lang="en-US" sz="1100" b="1" kern="1200" dirty="0">
              <a:latin typeface="Calibri" pitchFamily="34" charset="0"/>
            </a:rPr>
            <a:t>E (Weaknesses)</a:t>
          </a:r>
        </a:p>
      </dsp:txBody>
      <dsp:txXfrm rot="-5400000">
        <a:off x="4509192" y="2663431"/>
        <a:ext cx="2921634" cy="272558"/>
      </dsp:txXfrm>
    </dsp:sp>
    <dsp:sp modelId="{5BA2DE51-D09C-2F41-A6F8-7CA37CE1FAA6}">
      <dsp:nvSpPr>
        <dsp:cNvPr id="0" name=""/>
        <dsp:cNvSpPr/>
      </dsp:nvSpPr>
      <dsp:spPr>
        <a:xfrm>
          <a:off x="47" y="2610927"/>
          <a:ext cx="4509143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What weaknesses in my software could be exploited?</a:t>
          </a:r>
        </a:p>
      </dsp:txBody>
      <dsp:txXfrm>
        <a:off x="18478" y="2629358"/>
        <a:ext cx="4472281" cy="340698"/>
      </dsp:txXfrm>
    </dsp:sp>
    <dsp:sp modelId="{18E806BF-0534-4DFF-94DD-73DA30E0C9C9}">
      <dsp:nvSpPr>
        <dsp:cNvPr id="0" name=""/>
        <dsp:cNvSpPr/>
      </dsp:nvSpPr>
      <dsp:spPr>
        <a:xfrm rot="5400000">
          <a:off x="5826357" y="1713430"/>
          <a:ext cx="302048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AP</a:t>
          </a:r>
          <a:r>
            <a:rPr lang="en-US" sz="1100" b="1" kern="1200" dirty="0">
              <a:latin typeface="Calibri" pitchFamily="34" charset="0"/>
            </a:rPr>
            <a:t>EC (Attack Patterns)</a:t>
          </a:r>
        </a:p>
      </dsp:txBody>
      <dsp:txXfrm rot="-5400000">
        <a:off x="4509192" y="3045341"/>
        <a:ext cx="2921634" cy="272558"/>
      </dsp:txXfrm>
    </dsp:sp>
    <dsp:sp modelId="{827BDB9E-EA8E-4350-907C-4EE1ABCAB2B2}">
      <dsp:nvSpPr>
        <dsp:cNvPr id="0" name=""/>
        <dsp:cNvSpPr/>
      </dsp:nvSpPr>
      <dsp:spPr>
        <a:xfrm>
          <a:off x="47" y="2992833"/>
          <a:ext cx="4509143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What attacks can exploit which weaknesses?</a:t>
          </a:r>
        </a:p>
      </dsp:txBody>
      <dsp:txXfrm>
        <a:off x="18478" y="3011264"/>
        <a:ext cx="4472281" cy="340698"/>
      </dsp:txXfrm>
    </dsp:sp>
    <dsp:sp modelId="{97BF29B5-10B1-4DA4-A01B-DEA906777F72}">
      <dsp:nvSpPr>
        <dsp:cNvPr id="0" name=""/>
        <dsp:cNvSpPr/>
      </dsp:nvSpPr>
      <dsp:spPr>
        <a:xfrm rot="5400000">
          <a:off x="5815456" y="2873563"/>
          <a:ext cx="302048" cy="2958342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C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E</a:t>
          </a:r>
          <a:r>
            <a:rPr lang="en-US" sz="1100" b="1" kern="1200" dirty="0">
              <a:latin typeface="Calibri" pitchFamily="34" charset="0"/>
            </a:rPr>
            <a:t>E (Events)</a:t>
          </a:r>
        </a:p>
      </dsp:txBody>
      <dsp:txXfrm rot="-5400000">
        <a:off x="4487310" y="4216455"/>
        <a:ext cx="2943597" cy="272558"/>
      </dsp:txXfrm>
    </dsp:sp>
    <dsp:sp modelId="{7C69AF5A-307F-43F5-9A94-064E806834FB}">
      <dsp:nvSpPr>
        <dsp:cNvPr id="0" name=""/>
        <dsp:cNvSpPr/>
      </dsp:nvSpPr>
      <dsp:spPr>
        <a:xfrm>
          <a:off x="5432" y="4149623"/>
          <a:ext cx="4463540" cy="3775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What events should be logged, and how?</a:t>
          </a:r>
        </a:p>
      </dsp:txBody>
      <dsp:txXfrm>
        <a:off x="23863" y="4168054"/>
        <a:ext cx="4426678" cy="340698"/>
      </dsp:txXfrm>
    </dsp:sp>
    <dsp:sp modelId="{308A12AC-9750-4DD3-B5B1-A68DB33C0A6B}">
      <dsp:nvSpPr>
        <dsp:cNvPr id="0" name=""/>
        <dsp:cNvSpPr/>
      </dsp:nvSpPr>
      <dsp:spPr>
        <a:xfrm rot="5400000">
          <a:off x="5824684" y="3280327"/>
          <a:ext cx="302048" cy="293172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AR</a:t>
          </a:r>
          <a:r>
            <a:rPr lang="en-US" sz="1100" b="1" kern="1200" dirty="0">
              <a:latin typeface="Calibri" pitchFamily="34" charset="0"/>
            </a:rPr>
            <a:t>F (Assessment Results)</a:t>
          </a:r>
        </a:p>
      </dsp:txBody>
      <dsp:txXfrm rot="-5400000">
        <a:off x="4509846" y="4609911"/>
        <a:ext cx="2916980" cy="272558"/>
      </dsp:txXfrm>
    </dsp:sp>
    <dsp:sp modelId="{1392A252-93C3-44EB-8403-65ACA5824D96}">
      <dsp:nvSpPr>
        <dsp:cNvPr id="0" name=""/>
        <dsp:cNvSpPr/>
      </dsp:nvSpPr>
      <dsp:spPr>
        <a:xfrm>
          <a:off x="47" y="4555821"/>
          <a:ext cx="4509798" cy="37755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How can I aggregate assessment results?</a:t>
          </a:r>
        </a:p>
      </dsp:txBody>
      <dsp:txXfrm>
        <a:off x="18478" y="4574252"/>
        <a:ext cx="4472936" cy="340694"/>
      </dsp:txXfrm>
    </dsp:sp>
    <dsp:sp modelId="{4276F954-893B-49F1-B379-EEF9ED0C3189}">
      <dsp:nvSpPr>
        <dsp:cNvPr id="0" name=""/>
        <dsp:cNvSpPr/>
      </dsp:nvSpPr>
      <dsp:spPr>
        <a:xfrm rot="5400000">
          <a:off x="5843195" y="2094004"/>
          <a:ext cx="275256" cy="2917702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MA</a:t>
          </a:r>
          <a:r>
            <a:rPr lang="en-US" sz="1100" b="1" kern="1200" dirty="0">
              <a:latin typeface="Calibri" pitchFamily="34" charset="0"/>
            </a:rPr>
            <a:t>EC (Malware Attributes)</a:t>
          </a:r>
        </a:p>
      </dsp:txBody>
      <dsp:txXfrm rot="-5400000">
        <a:off x="4521973" y="3428664"/>
        <a:ext cx="2904265" cy="248382"/>
      </dsp:txXfrm>
    </dsp:sp>
    <dsp:sp modelId="{CA4AC658-2E29-4361-B50B-048A79E7A0EF}">
      <dsp:nvSpPr>
        <dsp:cNvPr id="0" name=""/>
        <dsp:cNvSpPr/>
      </dsp:nvSpPr>
      <dsp:spPr>
        <a:xfrm>
          <a:off x="47" y="3365871"/>
          <a:ext cx="4521924" cy="348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Calibri" pitchFamily="34" charset="0"/>
            </a:rPr>
            <a:t>How can we recognize malware &amp; share that info?</a:t>
          </a:r>
        </a:p>
      </dsp:txBody>
      <dsp:txXfrm>
        <a:off x="17049" y="3382873"/>
        <a:ext cx="4487920" cy="314276"/>
      </dsp:txXfrm>
    </dsp:sp>
    <dsp:sp modelId="{B4123089-2971-4293-B61F-88CFF6E7FFCC}">
      <dsp:nvSpPr>
        <dsp:cNvPr id="0" name=""/>
        <dsp:cNvSpPr/>
      </dsp:nvSpPr>
      <dsp:spPr>
        <a:xfrm rot="5400000">
          <a:off x="5839753" y="2492498"/>
          <a:ext cx="275256" cy="29363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latin typeface="Calibri" pitchFamily="34" charset="0"/>
            </a:rPr>
            <a:t> 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C</a:t>
          </a:r>
          <a:r>
            <a:rPr lang="en-US" sz="1100" b="1" kern="1200" dirty="0">
              <a:solidFill>
                <a:schemeClr val="tx1"/>
              </a:solidFill>
              <a:latin typeface="Calibri" pitchFamily="34" charset="0"/>
            </a:rPr>
            <a:t>yb</a:t>
          </a:r>
          <a:r>
            <a:rPr lang="en-US" sz="1100" b="1" kern="1200" dirty="0">
              <a:solidFill>
                <a:srgbClr val="FF0000"/>
              </a:solidFill>
              <a:latin typeface="Calibri" pitchFamily="34" charset="0"/>
            </a:rPr>
            <a:t>OX</a:t>
          </a:r>
          <a:r>
            <a:rPr lang="en-US" sz="1100" b="1" kern="1200" dirty="0">
              <a:latin typeface="Calibri" pitchFamily="34" charset="0"/>
            </a:rPr>
            <a:t> (Cyber Observables)</a:t>
          </a:r>
        </a:p>
      </dsp:txBody>
      <dsp:txXfrm rot="-5400000">
        <a:off x="4509192" y="3836497"/>
        <a:ext cx="2922942" cy="248382"/>
      </dsp:txXfrm>
    </dsp:sp>
    <dsp:sp modelId="{14F8368F-1052-457D-89A3-40F81D9D34A2}">
      <dsp:nvSpPr>
        <dsp:cNvPr id="0" name=""/>
        <dsp:cNvSpPr/>
      </dsp:nvSpPr>
      <dsp:spPr>
        <a:xfrm>
          <a:off x="47" y="3724550"/>
          <a:ext cx="4509143" cy="40096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Calibri" pitchFamily="34" charset="0"/>
            </a:rPr>
            <a:t>What observable behavior might put my enterprise at risk?</a:t>
          </a:r>
        </a:p>
      </dsp:txBody>
      <dsp:txXfrm>
        <a:off x="19621" y="3744124"/>
        <a:ext cx="4469995" cy="361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A22B5A4-7B32-405E-80A3-4EDBE597AA2B}" type="datetimeFigureOut">
              <a:rPr lang="en-CA" smtClean="0"/>
              <a:t>2022-09-06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1E6550B-0F95-4C28-984C-43606C4F6D0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390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550B-0F95-4C28-984C-43606C4F6D0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1824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8E8C-0486-47F5-A048-7C4205578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412ACD-B360-1D4E-8616-20BAA8B55AC0}" type="datetime1">
              <a:rPr lang="en-CA" smtClean="0"/>
              <a:t>2022-09-06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CCF64-E37F-4BEF-9661-C466B3F1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44E0F-3826-44DA-A532-D512B8E9A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C60B0-A356-4896-BA59-36CBFC8F85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1587707"/>
            <a:ext cx="12192000" cy="541909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8AEA0A-0BF8-4060-A7A1-067FDF091F86}"/>
              </a:ext>
            </a:extLst>
          </p:cNvPr>
          <p:cNvSpPr/>
          <p:nvPr userDrawn="1"/>
        </p:nvSpPr>
        <p:spPr>
          <a:xfrm>
            <a:off x="1164336" y="2285098"/>
            <a:ext cx="4559808" cy="1094683"/>
          </a:xfrm>
          <a:prstGeom prst="roundRect">
            <a:avLst/>
          </a:prstGeom>
          <a:solidFill>
            <a:srgbClr val="003A70"/>
          </a:solidFill>
          <a:ln>
            <a:solidFill>
              <a:srgbClr val="003A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CA" sz="2400" dirty="0">
              <a:latin typeface="Proxima Nova" panose="02000506030000020004" pitchFamily="50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13DC68-B46A-4840-9AEB-B5B910F41FAF}"/>
              </a:ext>
            </a:extLst>
          </p:cNvPr>
          <p:cNvSpPr/>
          <p:nvPr userDrawn="1"/>
        </p:nvSpPr>
        <p:spPr>
          <a:xfrm>
            <a:off x="1164336" y="3739445"/>
            <a:ext cx="4559808" cy="2911291"/>
          </a:xfrm>
          <a:prstGeom prst="roundRect">
            <a:avLst/>
          </a:prstGeom>
          <a:solidFill>
            <a:srgbClr val="003A70"/>
          </a:solidFill>
          <a:ln>
            <a:solidFill>
              <a:srgbClr val="003A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CA" sz="3200" dirty="0">
              <a:latin typeface="Proxima Nova" panose="02000506030000020004" pitchFamily="50" charset="0"/>
            </a:endParaRPr>
          </a:p>
          <a:p>
            <a:pPr algn="l"/>
            <a:endParaRPr lang="en-CA" sz="3200" dirty="0">
              <a:latin typeface="Proxima Nova" panose="02000506030000020004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6E27D3-F1CD-47A7-8BC6-A6BA9C8E71BF}"/>
              </a:ext>
            </a:extLst>
          </p:cNvPr>
          <p:cNvSpPr/>
          <p:nvPr userDrawn="1"/>
        </p:nvSpPr>
        <p:spPr>
          <a:xfrm>
            <a:off x="777239" y="3152923"/>
            <a:ext cx="10942321" cy="1144333"/>
          </a:xfrm>
          <a:prstGeom prst="rect">
            <a:avLst/>
          </a:prstGeom>
          <a:solidFill>
            <a:srgbClr val="E12726"/>
          </a:solidFill>
          <a:ln>
            <a:solidFill>
              <a:srgbClr val="E12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CA" sz="5400" dirty="0">
              <a:latin typeface="Proxima Nova ExtraBold" panose="02000506030000020004" pitchFamily="50" charset="0"/>
            </a:endParaRP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10AC68AB-48EC-4CF9-AF90-728EFAEAA023}"/>
              </a:ext>
            </a:extLst>
          </p:cNvPr>
          <p:cNvSpPr txBox="1">
            <a:spLocks/>
          </p:cNvSpPr>
          <p:nvPr userDrawn="1"/>
        </p:nvSpPr>
        <p:spPr>
          <a:xfrm>
            <a:off x="9906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0E07B9-6486-4259-8AAC-2A47603E0218}" type="datetime3">
              <a:rPr lang="en-CA" smtClean="0"/>
              <a:pPr/>
              <a:t>6 September 2022</a:t>
            </a:fld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DCD35A-619B-43EA-B1B1-436F21276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255265"/>
            <a:ext cx="10768584" cy="992104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bg1"/>
                </a:solidFill>
                <a:latin typeface="Proxima Nova ExtraBold" panose="02000506030000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355E8-C738-4CFF-8177-46E749408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5776" y="4493324"/>
            <a:ext cx="4376928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Proxima Nova" panose="0200050603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E59D45-3AD0-4B61-B21D-0181AF8873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11" y="35198"/>
            <a:ext cx="6895240" cy="152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28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078D9-D299-423F-B08E-70F7B212E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325515-C73A-4F00-971A-F9CB419FD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2B7FA-1425-4F48-97A9-7227A388F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FCCA-5745-714B-B4C8-1EDBE1019B7B}" type="datetime1">
              <a:rPr lang="en-CA" smtClean="0"/>
              <a:t>2022-09-06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B5650-B4D7-46BA-A139-7C369F750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6D4DE-4DBA-402B-9A0A-A75C9E4D6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EFDC6A-D0A6-4838-B157-3D769FBC23AC}"/>
              </a:ext>
            </a:extLst>
          </p:cNvPr>
          <p:cNvCxnSpPr>
            <a:cxnSpLocks/>
          </p:cNvCxnSpPr>
          <p:nvPr userDrawn="1"/>
        </p:nvCxnSpPr>
        <p:spPr>
          <a:xfrm>
            <a:off x="609600" y="1292353"/>
            <a:ext cx="10997184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13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3F1D1B-BF24-40F1-86C2-0BD458397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509A0-49A3-4A96-BC2D-B942EF732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DF3E4-655A-4F94-8266-61FD325A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0118B5-1C63-A14B-A5F0-B32C818D6DEF}" type="datetime1">
              <a:rPr lang="en-CA" smtClean="0"/>
              <a:t>2022-09-06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FCFB2-08FC-4835-BFC4-FCD9D545E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01384-22E9-4B4C-9FA8-79A003561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125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6A7AA-73D0-4DF3-B1E7-F5584E6E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EFC8A-128D-45D9-AE66-7DF308C84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C399F-3E19-4814-A085-A6FEA1ABB4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B9D0D5-8E24-0F4D-8767-381B8AC74DD7}" type="datetime1">
              <a:rPr lang="en-CA" smtClean="0"/>
              <a:t>2022-09-06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8AD10-6CB1-4712-AA45-1BDC7FDD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550D4-73AC-47C1-BA71-AFF1A3D3C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303377C-AE23-4953-8F6C-89C1C40A43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1341121"/>
            <a:ext cx="10997184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798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B4CB-0559-4B5B-9274-2A25312B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84" y="1974129"/>
            <a:ext cx="10960608" cy="145402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707E5-5C33-4960-A944-8266733A7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984" y="3617187"/>
            <a:ext cx="10960608" cy="1500187"/>
          </a:xfrm>
        </p:spPr>
        <p:txBody>
          <a:bodyPr>
            <a:normAutofit/>
          </a:bodyPr>
          <a:lstStyle>
            <a:lvl1pPr marL="0" indent="0">
              <a:buNone/>
              <a:defRPr sz="3600" b="1" cap="all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DEF1D-1178-4AAF-991D-7F8974B0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36CC65-880A-184B-96CC-62DF95662571}" type="datetime1">
              <a:rPr lang="en-CA" smtClean="0"/>
              <a:t>2022-09-06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3ACBE-7CCB-4CE0-A3A1-3535C6B0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32DD8-B95B-48A9-9B16-87CCD755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8C5AC1-C34F-46FF-9177-761CB550E6BF}"/>
              </a:ext>
            </a:extLst>
          </p:cNvPr>
          <p:cNvCxnSpPr>
            <a:cxnSpLocks/>
          </p:cNvCxnSpPr>
          <p:nvPr userDrawn="1"/>
        </p:nvCxnSpPr>
        <p:spPr>
          <a:xfrm>
            <a:off x="633984" y="3464726"/>
            <a:ext cx="10997184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55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F3D6-74C0-4AE4-9408-611FB206E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9BEFC-FF9F-4391-BA17-9B14E9EE5E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84960"/>
            <a:ext cx="5410200" cy="459200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9EB45-35DC-4271-B28C-D57610B48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84960"/>
            <a:ext cx="5434584" cy="459200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1F133-F15C-435F-8AB6-25845EFB3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0A471-5952-F040-8496-C7980A656640}" type="datetime1">
              <a:rPr lang="en-CA" smtClean="0"/>
              <a:t>2022-09-06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B3C447-E0D2-4C7C-82ED-A32AE0BBF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E3D7E-2DE6-4DBD-B0F7-3E41BABC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0100D3-E254-4C23-800D-51D40B08F5FC}"/>
              </a:ext>
            </a:extLst>
          </p:cNvPr>
          <p:cNvCxnSpPr>
            <a:cxnSpLocks/>
          </p:cNvCxnSpPr>
          <p:nvPr userDrawn="1"/>
        </p:nvCxnSpPr>
        <p:spPr>
          <a:xfrm>
            <a:off x="609600" y="1280161"/>
            <a:ext cx="10997184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77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9FF74-0B53-40F9-9F17-D2DBF32E6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97184" cy="9759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B16FF-7FBB-4B71-A548-04D6C104E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1163"/>
            <a:ext cx="538797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A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2B0A-8939-4ED8-BE05-F87BF1E2F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505075"/>
            <a:ext cx="538797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068984-ADE1-4235-B1FB-9E575E62C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34584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A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FC2323-7598-4A81-B63E-708E580C42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3458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87B164-3899-4701-B975-2C95B5EA0E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DC943B-A238-064B-B172-E1FD7132C1D3}" type="datetime1">
              <a:rPr lang="en-CA" smtClean="0"/>
              <a:t>2022-09-06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3218B7-0E1C-4768-9605-F5A8FE9E5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FA1F7-0045-4CA9-856E-56C27BA1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12652A-356C-41D7-B8DA-F77CBCC0F937}"/>
              </a:ext>
            </a:extLst>
          </p:cNvPr>
          <p:cNvCxnSpPr>
            <a:cxnSpLocks/>
          </p:cNvCxnSpPr>
          <p:nvPr userDrawn="1"/>
        </p:nvCxnSpPr>
        <p:spPr>
          <a:xfrm>
            <a:off x="609600" y="1341121"/>
            <a:ext cx="10997184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97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9579C-B8DF-47D9-9017-70D1A1DFD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385C2-8C13-4F16-AD9D-B5A17AC7C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A93B37-7273-E948-B494-3A5FD666CD07}" type="datetime1">
              <a:rPr lang="en-CA" smtClean="0"/>
              <a:t>2022-09-06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8ECCFC-E01C-4C33-AC25-544FCADFA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290E3E-A842-40BE-8E20-C9A036B06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FC53D0-0E87-4000-94D6-4ACD14F1C585}"/>
              </a:ext>
            </a:extLst>
          </p:cNvPr>
          <p:cNvCxnSpPr>
            <a:cxnSpLocks/>
          </p:cNvCxnSpPr>
          <p:nvPr userDrawn="1"/>
        </p:nvCxnSpPr>
        <p:spPr>
          <a:xfrm>
            <a:off x="609600" y="1341121"/>
            <a:ext cx="10997184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45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0510C3-EBF9-4E7A-B5AC-30A12EDEC4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48D70-63F6-384B-8DB3-0F78C278FEC2}" type="datetime1">
              <a:rPr lang="en-CA" smtClean="0"/>
              <a:t>2022-09-06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8C38AB-3BB5-4B81-9C02-AAA0A0609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C686D-21A1-4476-A5BF-EE1F4B3D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631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6274E-71B0-475A-A8A4-1B6A81E3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B735A-FA18-4E1E-904E-1DA55BE18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3992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8752E-6F8B-421A-AACA-6B0AD31B9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057400"/>
            <a:ext cx="41624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2196D-9550-43D3-A453-8523140A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7E25B5-964C-044A-863C-175766AFFD6E}" type="datetime1">
              <a:rPr lang="en-CA" smtClean="0"/>
              <a:t>2022-09-06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351B3-4668-4EBC-AA0A-99B3CC11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9E046-44C7-4315-A340-12929CED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A9DD61-E50C-4368-BDAE-BB8E34051539}"/>
              </a:ext>
            </a:extLst>
          </p:cNvPr>
          <p:cNvCxnSpPr>
            <a:cxnSpLocks/>
          </p:cNvCxnSpPr>
          <p:nvPr userDrawn="1"/>
        </p:nvCxnSpPr>
        <p:spPr>
          <a:xfrm>
            <a:off x="609600" y="2057400"/>
            <a:ext cx="4162425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8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D40C7-BA93-4EDA-B4C4-0816B73FC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257FCF-6EBB-4F48-8AD1-27229A725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38702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2B32C-8962-4558-B68D-E6D76EF82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057400"/>
            <a:ext cx="41624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AA3FA-3D2A-4053-BA9D-20AC228BE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68853-F24A-7641-843D-AF08DFFCF7DB}" type="datetime1">
              <a:rPr lang="en-CA" smtClean="0"/>
              <a:t>2022-09-06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27032-0211-4634-9C5B-F6FAE965C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38C533-3B86-4DA6-A787-90179EACE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327A72-AB98-48E9-BA10-EEA93DF9CFF8}"/>
              </a:ext>
            </a:extLst>
          </p:cNvPr>
          <p:cNvCxnSpPr>
            <a:cxnSpLocks/>
          </p:cNvCxnSpPr>
          <p:nvPr userDrawn="1"/>
        </p:nvCxnSpPr>
        <p:spPr>
          <a:xfrm>
            <a:off x="609600" y="2057400"/>
            <a:ext cx="4162425" cy="0"/>
          </a:xfrm>
          <a:prstGeom prst="line">
            <a:avLst/>
          </a:prstGeom>
          <a:ln w="12700">
            <a:solidFill>
              <a:srgbClr val="E1272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756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8E5233-3FFE-4762-AEBE-338F69EE98E6}"/>
              </a:ext>
            </a:extLst>
          </p:cNvPr>
          <p:cNvSpPr/>
          <p:nvPr userDrawn="1"/>
        </p:nvSpPr>
        <p:spPr>
          <a:xfrm>
            <a:off x="0" y="5474208"/>
            <a:ext cx="12192000" cy="1383792"/>
          </a:xfrm>
          <a:prstGeom prst="rect">
            <a:avLst/>
          </a:prstGeom>
          <a:gradFill flip="none" rotWithShape="1">
            <a:gsLst>
              <a:gs pos="0">
                <a:srgbClr val="B1AA9F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D49FE1-4098-4150-901E-B61495365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97184" cy="890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97FD1-713D-4550-AC73-E759FAACC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97152"/>
            <a:ext cx="10997184" cy="4579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870D0-E9C7-4BEF-8F25-185198771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2112" y="6356350"/>
            <a:ext cx="4971288" cy="3882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Proxima Nova" panose="02000506030000020004" pitchFamily="50" charset="0"/>
              </a:defRPr>
            </a:lvl1pPr>
          </a:lstStyle>
          <a:p>
            <a:r>
              <a:rPr lang="en-CA"/>
              <a:t>(c) KDM Analytics</a:t>
            </a:r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B32CB-A0A2-43A2-B119-41C5E92DD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  <a:latin typeface="Proxima Nova" panose="02000506030000020004" pitchFamily="50" charset="0"/>
              </a:defRPr>
            </a:lvl1pPr>
          </a:lstStyle>
          <a:p>
            <a:fld id="{73BB22D5-139D-4A45-9DFD-EEF5DB70D3DF}" type="slidenum">
              <a:rPr lang="en-CA" smtClean="0"/>
              <a:pPr/>
              <a:t>‹#›</a:t>
            </a:fld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6DBD5D-AB3E-4F36-A1AF-54922794F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528" y="6194545"/>
            <a:ext cx="2572512" cy="55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A70"/>
          </a:solidFill>
          <a:latin typeface="Proxima Nova" panose="0200050603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1272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1272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1272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1272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1272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a/System-Assurance-Beyond-Detecting-Vulnerabilities-ebook/dp/B00519EPOM/ref=sr_1_1?s=books&amp;ie=UTF8&amp;qid=1426184984&amp;sr=1-1&amp;keywords=system+assurance" TargetMode="External"/><Relationship Id="rId3" Type="http://schemas.openxmlformats.org/officeDocument/2006/relationships/hyperlink" Target="https://kdmanalytics.com/wp-content/uploads/2021/10/KDM-Analytics-LoRes.pdf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ybersecurity-excellence-awards.com/candidates/kdm-analytics-blade-suite/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3BFD19-E608-4CAA-88BA-6E81DF930821}"/>
              </a:ext>
            </a:extLst>
          </p:cNvPr>
          <p:cNvSpPr/>
          <p:nvPr/>
        </p:nvSpPr>
        <p:spPr>
          <a:xfrm>
            <a:off x="777239" y="3152923"/>
            <a:ext cx="10942321" cy="1144333"/>
          </a:xfrm>
          <a:prstGeom prst="rect">
            <a:avLst/>
          </a:prstGeom>
          <a:solidFill>
            <a:srgbClr val="E12726"/>
          </a:solidFill>
          <a:ln>
            <a:solidFill>
              <a:srgbClr val="E12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CA" sz="5400" dirty="0">
              <a:latin typeface="Proxima Nova ExtraBold" panose="02000506030000020004" pitchFamily="50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1B84273-ECF8-4DF2-B7D5-D31FC346DB89}"/>
              </a:ext>
            </a:extLst>
          </p:cNvPr>
          <p:cNvSpPr txBox="1">
            <a:spLocks/>
          </p:cNvSpPr>
          <p:nvPr/>
        </p:nvSpPr>
        <p:spPr>
          <a:xfrm>
            <a:off x="1289490" y="2569963"/>
            <a:ext cx="4222609" cy="480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12726"/>
              </a:buClr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Montserrat"/>
              </a:rPr>
              <a:t>Fundamentals </a:t>
            </a:r>
            <a:endParaRPr lang="en-CA" sz="3600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7ED8172-27AD-6848-B888-121DA21A5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255265"/>
            <a:ext cx="10881360" cy="992104"/>
          </a:xfrm>
        </p:spPr>
        <p:txBody>
          <a:bodyPr>
            <a:noAutofit/>
          </a:bodyPr>
          <a:lstStyle/>
          <a:p>
            <a:pPr algn="ctr">
              <a:lnSpc>
                <a:spcPts val="10500"/>
              </a:lnSpc>
            </a:pPr>
            <a:r>
              <a:rPr lang="en-US" sz="7500" dirty="0" err="1">
                <a:solidFill>
                  <a:srgbClr val="FFFFFF"/>
                </a:solidFill>
                <a:latin typeface="Mont Bold"/>
              </a:rPr>
              <a:t>CyberSecurity</a:t>
            </a:r>
            <a:endParaRPr lang="en-US" sz="7500" dirty="0">
              <a:solidFill>
                <a:srgbClr val="FFFFFF"/>
              </a:solidFill>
              <a:latin typeface="Mont Bold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7DC96E6E-C844-4A4F-F849-18A2DB03E773}"/>
              </a:ext>
            </a:extLst>
          </p:cNvPr>
          <p:cNvSpPr txBox="1"/>
          <p:nvPr/>
        </p:nvSpPr>
        <p:spPr>
          <a:xfrm>
            <a:off x="1289490" y="4399598"/>
            <a:ext cx="4381401" cy="215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Montserrat"/>
              </a:rPr>
              <a:t>Can we recognize our place in cybersecurity landscape and how to go forward?</a:t>
            </a:r>
            <a:endParaRPr lang="en-US" sz="2400" b="1" i="1" dirty="0">
              <a:solidFill>
                <a:schemeClr val="bg1"/>
              </a:solidFill>
              <a:latin typeface="Montserrat Classic"/>
            </a:endParaRPr>
          </a:p>
        </p:txBody>
      </p:sp>
    </p:spTree>
    <p:extLst>
      <p:ext uri="{BB962C8B-B14F-4D97-AF65-F5344CB8AC3E}">
        <p14:creationId xmlns:p14="http://schemas.microsoft.com/office/powerpoint/2010/main" val="442839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CCA75F-D382-B9FF-DA90-1286235A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Starting Point to Manage Cyber Risk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BB3449-4893-95D9-1226-36359AF80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969" y="1509098"/>
            <a:ext cx="6160168" cy="4579811"/>
          </a:xfrm>
        </p:spPr>
        <p:txBody>
          <a:bodyPr>
            <a:noAutofit/>
          </a:bodyPr>
          <a:lstStyle/>
          <a:p>
            <a:r>
              <a:rPr lang="en-CA" sz="2800" dirty="0"/>
              <a:t>Polices </a:t>
            </a:r>
          </a:p>
          <a:p>
            <a:pPr lvl="1"/>
            <a:r>
              <a:rPr lang="en-CA" sz="2200" dirty="0"/>
              <a:t>National Cybersecurity Policy</a:t>
            </a:r>
          </a:p>
          <a:p>
            <a:r>
              <a:rPr lang="en-CA" sz="2800" dirty="0"/>
              <a:t>Regulations </a:t>
            </a:r>
          </a:p>
          <a:p>
            <a:pPr lvl="1"/>
            <a:r>
              <a:rPr lang="en-CA" sz="2200" dirty="0"/>
              <a:t>Defense Federal Acquisition Regulation (DFAR)</a:t>
            </a:r>
          </a:p>
          <a:p>
            <a:r>
              <a:rPr lang="en-CA" sz="2800" dirty="0"/>
              <a:t>Standards </a:t>
            </a:r>
          </a:p>
          <a:p>
            <a:pPr lvl="1"/>
            <a:r>
              <a:rPr lang="en-CA" sz="2200" dirty="0"/>
              <a:t>FIPS 199: Standard for Security Characterization</a:t>
            </a:r>
          </a:p>
          <a:p>
            <a:pPr lvl="1"/>
            <a:r>
              <a:rPr lang="en-CA" sz="2200" dirty="0"/>
              <a:t>Network Code on Cybersecurity (ENTSO-E)</a:t>
            </a:r>
          </a:p>
          <a:p>
            <a:pPr marL="457200" lvl="1" indent="0">
              <a:buNone/>
            </a:pPr>
            <a:r>
              <a:rPr lang="en-CA" sz="1600" dirty="0"/>
              <a:t>The Network Code on Cybersecurity aims to set a European standard for the cybersecurity of cross-border electricity flows. It includes rules on </a:t>
            </a:r>
            <a:r>
              <a:rPr lang="en-CA" sz="1600" b="1" dirty="0"/>
              <a:t>cyber risk assessment</a:t>
            </a:r>
            <a:r>
              <a:rPr lang="en-CA" sz="1600" dirty="0"/>
              <a:t>, common minimum requirements, cybersecurity certification of products and services, monitoring, reporting and crisis management. This Network Code provides a clear definition of the roles and responsibilities of the different stakeholders for each activity.</a:t>
            </a:r>
            <a:endParaRPr lang="en-CA" sz="1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C807E0-EBF5-20CE-53F9-AB0BECD6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(c) KDM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67B449-7E9B-DCD2-6F0C-63908E1E3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10</a:t>
            </a:fld>
            <a:endParaRPr lang="en-CA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F26124C-27DC-61F3-93FF-A2FF14C2EDCA}"/>
              </a:ext>
            </a:extLst>
          </p:cNvPr>
          <p:cNvSpPr txBox="1">
            <a:spLocks/>
          </p:cNvSpPr>
          <p:nvPr/>
        </p:nvSpPr>
        <p:spPr>
          <a:xfrm>
            <a:off x="6849979" y="1523217"/>
            <a:ext cx="5197640" cy="4579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12726"/>
              </a:buClr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1272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800" dirty="0"/>
              <a:t>Frameworks </a:t>
            </a:r>
          </a:p>
          <a:p>
            <a:pPr lvl="1"/>
            <a:r>
              <a:rPr lang="en-CA" sz="2400" dirty="0"/>
              <a:t>NIST 800-37: Risk Management Framework (RMF) </a:t>
            </a:r>
          </a:p>
          <a:p>
            <a:r>
              <a:rPr lang="en-CA" sz="2800" dirty="0"/>
              <a:t>Catalogs </a:t>
            </a:r>
          </a:p>
          <a:p>
            <a:pPr lvl="1"/>
            <a:r>
              <a:rPr lang="en-CA" sz="2400" dirty="0"/>
              <a:t>NIST 800-53: Security Controls</a:t>
            </a:r>
          </a:p>
          <a:p>
            <a:r>
              <a:rPr lang="en-CA" sz="2800" dirty="0"/>
              <a:t>Guidelines </a:t>
            </a:r>
          </a:p>
          <a:p>
            <a:pPr lvl="1"/>
            <a:r>
              <a:rPr lang="en-CA" sz="2400" dirty="0"/>
              <a:t>NIST 800-30: Guide for Conducting Risk Assessments</a:t>
            </a:r>
          </a:p>
          <a:p>
            <a:r>
              <a:rPr lang="en-CA" sz="2800" dirty="0"/>
              <a:t>Methods/Procedures </a:t>
            </a:r>
          </a:p>
          <a:p>
            <a:pPr lvl="1"/>
            <a:r>
              <a:rPr lang="en-CA" sz="2400" dirty="0"/>
              <a:t>NIST 800-53a: conducting assessments of security and privacy controls</a:t>
            </a:r>
          </a:p>
          <a:p>
            <a:r>
              <a:rPr lang="en-CA" sz="2800" dirty="0"/>
              <a:t>Protocols </a:t>
            </a:r>
          </a:p>
          <a:p>
            <a:pPr lvl="1"/>
            <a:r>
              <a:rPr lang="en-CA" sz="2400" dirty="0"/>
              <a:t>SCAP – for identifying known vulnerabilities</a:t>
            </a:r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41715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6F473CC-0C9F-8891-6617-86107FE1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6" y="265129"/>
            <a:ext cx="10997184" cy="890651"/>
          </a:xfrm>
        </p:spPr>
        <p:txBody>
          <a:bodyPr>
            <a:noAutofit/>
          </a:bodyPr>
          <a:lstStyle/>
          <a:p>
            <a:r>
              <a:rPr lang="en-CA" sz="2800" dirty="0"/>
              <a:t>Basic Resources That Every Organization Needs to Know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16F04B-2643-B908-6ED2-2CE29FB89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DD772-6455-AD0E-9CF6-CF376D7C7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11</a:t>
            </a:fld>
            <a:endParaRPr lang="en-CA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DF5A0EE-5B2E-13B6-CC6C-1A8B892E4B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9183" y="1443166"/>
          <a:ext cx="7445652" cy="5129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D2BCE9A-2F81-BB01-8F2E-8068B1566279}"/>
              </a:ext>
            </a:extLst>
          </p:cNvPr>
          <p:cNvSpPr txBox="1"/>
          <p:nvPr/>
        </p:nvSpPr>
        <p:spPr>
          <a:xfrm>
            <a:off x="7667897" y="1325595"/>
            <a:ext cx="41409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ATT&amp;CK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A Security Technical Implementation Guide (STIG)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SCAP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Information sharing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STIX/TAXII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National Information Exchange Model (NIEM)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Emergency Data Exchange Language (EDXL)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28838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11D8EC-4C57-770A-D362-2BAAC05B2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Achieving Resilience in Digital Age (1)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1D88B9-3766-330B-88FF-95D3D593E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8410"/>
            <a:ext cx="11150278" cy="489794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2800" b="1" dirty="0"/>
              <a:t>Implement simple basic best practices</a:t>
            </a:r>
          </a:p>
          <a:p>
            <a:pPr lvl="1"/>
            <a:r>
              <a:rPr lang="en-CA" sz="2400" dirty="0"/>
              <a:t>Policies </a:t>
            </a:r>
          </a:p>
          <a:p>
            <a:pPr lvl="2"/>
            <a:r>
              <a:rPr lang="en-CA" sz="2000" dirty="0"/>
              <a:t>Create and regularly review cybersecurity policies for the organization</a:t>
            </a:r>
          </a:p>
          <a:p>
            <a:pPr lvl="1"/>
            <a:r>
              <a:rPr lang="en-CA" sz="2400" dirty="0"/>
              <a:t>Cyber Hygiene </a:t>
            </a:r>
          </a:p>
          <a:p>
            <a:pPr lvl="2"/>
            <a:r>
              <a:rPr lang="en-CA" sz="2000" dirty="0"/>
              <a:t>Insist on periodic password changes and work backups, and install preventive software</a:t>
            </a:r>
          </a:p>
          <a:p>
            <a:pPr lvl="1"/>
            <a:r>
              <a:rPr lang="en-CA" sz="2400" dirty="0"/>
              <a:t>Solid Backups  </a:t>
            </a:r>
          </a:p>
          <a:p>
            <a:pPr lvl="2"/>
            <a:r>
              <a:rPr lang="en-CA" sz="2000" dirty="0"/>
              <a:t>Regular scheduling of offsite data backups of organization hard drives may make reinstalls easier after an attack</a:t>
            </a:r>
          </a:p>
          <a:p>
            <a:pPr lvl="1"/>
            <a:r>
              <a:rPr lang="en-CA" sz="2400" dirty="0"/>
              <a:t>Preventative Software  </a:t>
            </a:r>
          </a:p>
          <a:p>
            <a:pPr lvl="2"/>
            <a:r>
              <a:rPr lang="en-CA" sz="2000" dirty="0"/>
              <a:t>Install cybersecurity software on all computers and regularly review them</a:t>
            </a:r>
          </a:p>
          <a:p>
            <a:pPr lvl="1"/>
            <a:r>
              <a:rPr lang="en-CA" sz="2400" dirty="0"/>
              <a:t>Least Privilege Access </a:t>
            </a:r>
          </a:p>
          <a:p>
            <a:pPr lvl="2"/>
            <a:r>
              <a:rPr lang="en-CA" sz="2000" dirty="0"/>
              <a:t>Set up “The Principle of Least Privilege” (</a:t>
            </a:r>
            <a:r>
              <a:rPr lang="en-CA" sz="2000" dirty="0" err="1"/>
              <a:t>PoLP</a:t>
            </a:r>
            <a:r>
              <a:rPr lang="en-CA" sz="2000" dirty="0"/>
              <a:t>). Give users minimum levels of access—or permissions—needed to perform their job functions</a:t>
            </a:r>
          </a:p>
          <a:p>
            <a:pPr lvl="1"/>
            <a:r>
              <a:rPr lang="en-CA" sz="2400" dirty="0"/>
              <a:t>Segmentation Network </a:t>
            </a:r>
          </a:p>
          <a:p>
            <a:pPr lvl="2"/>
            <a:r>
              <a:rPr lang="en-CA" sz="2000" dirty="0"/>
              <a:t>Set up network segmentation within your organization</a:t>
            </a:r>
          </a:p>
          <a:p>
            <a:pPr lvl="1"/>
            <a:r>
              <a:rPr lang="en-CA" sz="2400" dirty="0"/>
              <a:t>Continuous Monitoring </a:t>
            </a:r>
          </a:p>
          <a:p>
            <a:pPr lvl="2"/>
            <a:r>
              <a:rPr lang="en-CA" sz="2000" dirty="0"/>
              <a:t>Continuous security monitoring (CSM) will automate monitoring of information security controls, vulnerabilities, and other cyber threats and support organizational risk management decisions. 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3C5190-0EB1-CACD-4318-3957DDAAD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E1FF8-9513-BE87-7A9D-065B102FA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4794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11D8EC-4C57-770A-D362-2BAAC05B2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Achieving Resilience in Digital Age (2)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1D88B9-3766-330B-88FF-95D3D593E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97152"/>
            <a:ext cx="11150278" cy="457981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400" b="1" dirty="0"/>
              <a:t>Getting the fundamentals right</a:t>
            </a:r>
          </a:p>
          <a:p>
            <a:pPr lvl="1"/>
            <a:r>
              <a:rPr lang="en-CA" sz="2000" dirty="0"/>
              <a:t>Understand criticality of your most important assets</a:t>
            </a:r>
          </a:p>
          <a:p>
            <a:pPr lvl="1"/>
            <a:r>
              <a:rPr lang="en-CA" sz="2000" dirty="0"/>
              <a:t>Adopt security posture relevant to your risk profile</a:t>
            </a:r>
          </a:p>
          <a:p>
            <a:pPr lvl="1"/>
            <a:r>
              <a:rPr lang="en-CA" sz="2000" dirty="0"/>
              <a:t>Build robust monitoring and response plan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CA" sz="2400" b="1" dirty="0"/>
              <a:t>Use automation to understand and protect </a:t>
            </a:r>
          </a:p>
          <a:p>
            <a:pPr lvl="1"/>
            <a:r>
              <a:rPr lang="en-CA" sz="2000" dirty="0"/>
              <a:t>Adopt new solutions for better prevention (proactive) and faster detection (reactive)</a:t>
            </a:r>
          </a:p>
          <a:p>
            <a:pPr lvl="1"/>
            <a:r>
              <a:rPr lang="en-CA" sz="2000" dirty="0"/>
              <a:t>Understand how your system can be attacked through risk assessment</a:t>
            </a:r>
          </a:p>
          <a:p>
            <a:pPr lvl="2"/>
            <a:r>
              <a:rPr lang="en-CA" sz="1800" dirty="0"/>
              <a:t>Systematic identification of attack path</a:t>
            </a:r>
          </a:p>
          <a:p>
            <a:pPr lvl="2"/>
            <a:r>
              <a:rPr lang="en-CA" sz="1800" dirty="0"/>
              <a:t>Comprehensive identification of high risks</a:t>
            </a:r>
          </a:p>
          <a:p>
            <a:pPr lvl="1"/>
            <a:r>
              <a:rPr lang="en-CA" sz="2000" dirty="0"/>
              <a:t>Manage your assessment data as evidence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2400" b="1" dirty="0"/>
              <a:t>Having the right talent</a:t>
            </a:r>
          </a:p>
          <a:p>
            <a:pPr lvl="1"/>
            <a:r>
              <a:rPr lang="en-CA" sz="2000" dirty="0"/>
              <a:t>Deploy critical skillsets</a:t>
            </a:r>
          </a:p>
          <a:p>
            <a:pPr lvl="1"/>
            <a:r>
              <a:rPr lang="en-CA" sz="2000" dirty="0"/>
              <a:t>Grow and enable a new cybersecurity leaders through continuous training and education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3C5190-0EB1-CACD-4318-3957DDAAD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E1FF8-9513-BE87-7A9D-065B102FA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3830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DF5C13-D564-9FE1-18CC-BFA694C1D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dirty="0"/>
              <a:t>Accomplishment Since Last Meeting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EC40F2D-A907-CE6D-543B-80579B644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0F0250-71D2-1C17-F6C0-3654CD806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975F8-7908-EE22-BDCE-820F041AA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8782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9A679-3A4B-92EA-8F36-DC20DD45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BiH Represented Internationally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04E5C-FE3B-5AD6-E682-DAD4DB78E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dirty="0"/>
              <a:t>Presented 2 papers at International CIGRE Paris on cybersecurity for Power Systems</a:t>
            </a:r>
          </a:p>
          <a:p>
            <a:pPr lvl="1"/>
            <a:r>
              <a:rPr lang="en-CA" sz="2400" dirty="0"/>
              <a:t>Case Study with </a:t>
            </a:r>
            <a:r>
              <a:rPr lang="en-CA" sz="2400" dirty="0" err="1"/>
              <a:t>Elekrtoprivreda</a:t>
            </a:r>
            <a:r>
              <a:rPr lang="en-CA" sz="2400" dirty="0"/>
              <a:t> leveraging automated risk assessment platform</a:t>
            </a:r>
          </a:p>
          <a:p>
            <a:pPr lvl="1"/>
            <a:r>
              <a:rPr lang="en-CA" sz="2400" dirty="0"/>
              <a:t>Role of digital engineering in cybersecurity of Electrical Grid</a:t>
            </a:r>
          </a:p>
          <a:p>
            <a:endParaRPr lang="en-CA" sz="2800" dirty="0"/>
          </a:p>
          <a:p>
            <a:r>
              <a:rPr lang="en-CA" sz="2800" dirty="0"/>
              <a:t>Presented a paper at regional CIGRE - SEERC Vienna on cybersecurity for Power Systems</a:t>
            </a:r>
          </a:p>
          <a:p>
            <a:pPr lvl="1"/>
            <a:r>
              <a:rPr lang="en-CA" sz="2400" dirty="0"/>
              <a:t>Topic: Cross Border Cooperation – Cyber Security</a:t>
            </a:r>
          </a:p>
          <a:p>
            <a:pPr lvl="2"/>
            <a:r>
              <a:rPr lang="en-CA" sz="2000" dirty="0"/>
              <a:t>Case study with </a:t>
            </a:r>
            <a:r>
              <a:rPr lang="en-CA" sz="2000" dirty="0" err="1"/>
              <a:t>Elektroprivreda</a:t>
            </a:r>
            <a:r>
              <a:rPr lang="en-CA" sz="2000" dirty="0"/>
              <a:t>: Cooperation through Automation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69EBD6-6847-BF64-738E-90AC586E0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29817-97C9-AA53-7713-080ED97A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0307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03380-755C-9CE7-8B89-2C13B4B65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dirty="0"/>
              <a:t>Case Study – </a:t>
            </a:r>
            <a:r>
              <a:rPr lang="en-CA" sz="3200" dirty="0" err="1"/>
              <a:t>Elektroprivreda</a:t>
            </a:r>
            <a:r>
              <a:rPr lang="en-CA" sz="3200" dirty="0"/>
              <a:t> BiH Production SCADA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8EC2A7-A11A-B464-0AB0-0F15BB3A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51405-C40B-E9A5-158D-BEA8A5A82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16</a:t>
            </a:fld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AC673A-334E-7DDF-E37A-53FFF1F8B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34" y="2533777"/>
            <a:ext cx="4009056" cy="301050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8675989-93F4-D929-0BF1-98B081A08D0E}"/>
              </a:ext>
            </a:extLst>
          </p:cNvPr>
          <p:cNvGrpSpPr/>
          <p:nvPr/>
        </p:nvGrpSpPr>
        <p:grpSpPr>
          <a:xfrm>
            <a:off x="6108192" y="2180300"/>
            <a:ext cx="5666783" cy="3770629"/>
            <a:chOff x="457200" y="937416"/>
            <a:chExt cx="8563358" cy="501259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3E770C-18F1-6FAB-7389-95AD47DC0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173"/>
            <a:stretch/>
          </p:blipFill>
          <p:spPr>
            <a:xfrm>
              <a:off x="457200" y="1188011"/>
              <a:ext cx="2828327" cy="231466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E5FDB1-5125-41E1-FA96-49CE35B88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5527" y="937416"/>
              <a:ext cx="5103632" cy="92032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A751F0-6D01-8F59-CB0C-F57371870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37194" y="1552766"/>
              <a:ext cx="4783364" cy="194990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823F81-A2C9-57FB-5325-3806E521D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27840" y="3511291"/>
              <a:ext cx="4758960" cy="243872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D551259-0676-DB94-95EE-5A4C08AD8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1184" y="2213638"/>
              <a:ext cx="4170628" cy="342249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19AB9B2-8B71-9FF2-EF35-8422C9453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4490" y="2563102"/>
              <a:ext cx="1675959" cy="1669174"/>
            </a:xfrm>
            <a:prstGeom prst="rect">
              <a:avLst/>
            </a:prstGeom>
          </p:spPr>
        </p:pic>
      </p:grpSp>
      <p:sp>
        <p:nvSpPr>
          <p:cNvPr id="14" name="Right Arrow 13">
            <a:extLst>
              <a:ext uri="{FF2B5EF4-FFF2-40B4-BE49-F238E27FC236}">
                <a16:creationId xmlns:a16="http://schemas.microsoft.com/office/drawing/2014/main" id="{646EC5D2-CB96-FECA-AD12-4E4446C4F261}"/>
              </a:ext>
            </a:extLst>
          </p:cNvPr>
          <p:cNvSpPr/>
          <p:nvPr/>
        </p:nvSpPr>
        <p:spPr>
          <a:xfrm>
            <a:off x="4757195" y="3703906"/>
            <a:ext cx="1226916" cy="3617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527479-335A-5F9C-D56C-B13E502380E4}"/>
              </a:ext>
            </a:extLst>
          </p:cNvPr>
          <p:cNvSpPr txBox="1"/>
          <p:nvPr/>
        </p:nvSpPr>
        <p:spPr>
          <a:xfrm>
            <a:off x="5802449" y="1779719"/>
            <a:ext cx="6056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Digital/machine readable representation of Production SCADA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61EF0B-5C2B-9CBD-52CD-2ED1C346E59A}"/>
              </a:ext>
            </a:extLst>
          </p:cNvPr>
          <p:cNvSpPr txBox="1"/>
          <p:nvPr/>
        </p:nvSpPr>
        <p:spPr>
          <a:xfrm>
            <a:off x="333470" y="1944018"/>
            <a:ext cx="443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Informal representation of Production SCADA</a:t>
            </a:r>
          </a:p>
        </p:txBody>
      </p:sp>
    </p:spTree>
    <p:extLst>
      <p:ext uri="{BB962C8B-B14F-4D97-AF65-F5344CB8AC3E}">
        <p14:creationId xmlns:p14="http://schemas.microsoft.com/office/powerpoint/2010/main" val="378159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DDEC88-FECC-169B-AEED-5D49A3401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From system description to auto-generated graphical model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06CEA6-2DCD-000E-44E7-B75C94317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C6C2CD-FB6F-76A5-4902-A6BF4E14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17</a:t>
            </a:fld>
            <a:endParaRPr lang="en-CA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5A08E37-1DC9-844C-3754-23D70DC57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09148"/>
            <a:ext cx="5878891" cy="44618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CC4FD8-32E7-F867-6BCC-62CF934CA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34" y="1865820"/>
            <a:ext cx="5291476" cy="3973506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AF3ADFB2-F904-53A4-D3B2-FC573C4343C5}"/>
              </a:ext>
            </a:extLst>
          </p:cNvPr>
          <p:cNvSpPr/>
          <p:nvPr/>
        </p:nvSpPr>
        <p:spPr>
          <a:xfrm>
            <a:off x="5892344" y="3067291"/>
            <a:ext cx="909507" cy="3882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1898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991C1E2-7760-40EE-4D6F-5B5535DDF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Results of Case Study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4373B-356A-5F2A-7BEC-1DFD5DAB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A51AF2-4795-3050-1504-520C7A0B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18</a:t>
            </a:fld>
            <a:endParaRPr lang="en-CA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3C26DAC-2A21-B256-EBA1-550D9EFE08C8}"/>
              </a:ext>
            </a:extLst>
          </p:cNvPr>
          <p:cNvSpPr txBox="1">
            <a:spLocks/>
          </p:cNvSpPr>
          <p:nvPr/>
        </p:nvSpPr>
        <p:spPr>
          <a:xfrm>
            <a:off x="525463" y="1165225"/>
            <a:ext cx="8951912" cy="687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</a:rPr>
              <a:t>Step 1: Initial (Row) Risk 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94D974-8F16-95E7-D4B0-7DCEFDA5FD95}"/>
              </a:ext>
            </a:extLst>
          </p:cNvPr>
          <p:cNvSpPr txBox="1"/>
          <p:nvPr/>
        </p:nvSpPr>
        <p:spPr>
          <a:xfrm>
            <a:off x="179363" y="3334319"/>
            <a:ext cx="8431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 (Row) Risk Assessment does not consider any already implemented mitigations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65F31-8D20-6937-F26B-7501A99E76C3}"/>
              </a:ext>
            </a:extLst>
          </p:cNvPr>
          <p:cNvSpPr txBox="1"/>
          <p:nvPr/>
        </p:nvSpPr>
        <p:spPr>
          <a:xfrm>
            <a:off x="8610600" y="1626159"/>
            <a:ext cx="351589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Results: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30 sensitive assets identified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161 threat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28 attacker types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1327 attacks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40 risks: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1 Very High;  5 High;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25 Moderate;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5 Low; 4 Very Low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DE9CD3-C95B-5F80-6CD1-5BC11429E54F}"/>
              </a:ext>
            </a:extLst>
          </p:cNvPr>
          <p:cNvGrpSpPr/>
          <p:nvPr/>
        </p:nvGrpSpPr>
        <p:grpSpPr>
          <a:xfrm>
            <a:off x="187572" y="1700127"/>
            <a:ext cx="8549640" cy="1826846"/>
            <a:chOff x="187572" y="1602154"/>
            <a:chExt cx="8549640" cy="182684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6BD8F2-82D6-1553-05E5-4EE9B30BF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7572" y="1602154"/>
              <a:ext cx="8549640" cy="1826846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B8BD3E2-4DD1-24AB-FE4A-8E689E39C7AD}"/>
                </a:ext>
              </a:extLst>
            </p:cNvPr>
            <p:cNvCxnSpPr/>
            <p:nvPr/>
          </p:nvCxnSpPr>
          <p:spPr>
            <a:xfrm>
              <a:off x="187572" y="1602154"/>
              <a:ext cx="0" cy="15396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A2AB1A-CF51-6F0B-F83C-37522DF16850}"/>
              </a:ext>
            </a:extLst>
          </p:cNvPr>
          <p:cNvGrpSpPr/>
          <p:nvPr/>
        </p:nvGrpSpPr>
        <p:grpSpPr>
          <a:xfrm>
            <a:off x="179363" y="4281278"/>
            <a:ext cx="8607326" cy="1783997"/>
            <a:chOff x="179363" y="4171582"/>
            <a:chExt cx="8607326" cy="178399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ADC7DB7-B46C-6B1A-4AE0-8C3891417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363" y="4171582"/>
              <a:ext cx="8607326" cy="1783997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2E1593-92DF-AE42-5967-BA6EC4DD423C}"/>
                </a:ext>
              </a:extLst>
            </p:cNvPr>
            <p:cNvCxnSpPr/>
            <p:nvPr/>
          </p:nvCxnSpPr>
          <p:spPr>
            <a:xfrm>
              <a:off x="179363" y="4171582"/>
              <a:ext cx="0" cy="15396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35B45D9-190C-F5A0-2C27-0B51E5EA95A9}"/>
              </a:ext>
            </a:extLst>
          </p:cNvPr>
          <p:cNvSpPr txBox="1"/>
          <p:nvPr/>
        </p:nvSpPr>
        <p:spPr>
          <a:xfrm>
            <a:off x="174361" y="3931353"/>
            <a:ext cx="1202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 6 Risks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CCE666-1ACD-364B-D808-9D9998936419}"/>
              </a:ext>
            </a:extLst>
          </p:cNvPr>
          <p:cNvSpPr txBox="1"/>
          <p:nvPr/>
        </p:nvSpPr>
        <p:spPr>
          <a:xfrm>
            <a:off x="8610602" y="4673808"/>
            <a:ext cx="3402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detailed information such as risk distribution among assets, threats, nodes links is automatically generated</a:t>
            </a:r>
          </a:p>
        </p:txBody>
      </p:sp>
    </p:spTree>
    <p:extLst>
      <p:ext uri="{BB962C8B-B14F-4D97-AF65-F5344CB8AC3E}">
        <p14:creationId xmlns:p14="http://schemas.microsoft.com/office/powerpoint/2010/main" val="2606702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A2336-DB81-56CD-DB31-F57BD4916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Results of Case Study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124F0D-1849-BE7B-4749-02131B67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D7110-4205-3AE5-24A6-4B0428E2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19</a:t>
            </a:fld>
            <a:endParaRPr lang="en-CA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3F8D35A-4402-3CD0-F2B5-2258FA945129}"/>
              </a:ext>
            </a:extLst>
          </p:cNvPr>
          <p:cNvSpPr txBox="1">
            <a:spLocks/>
          </p:cNvSpPr>
          <p:nvPr/>
        </p:nvSpPr>
        <p:spPr>
          <a:xfrm>
            <a:off x="445860" y="1333333"/>
            <a:ext cx="8951912" cy="687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</a:rPr>
              <a:t>Step 2: Mitigated Risk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83F79-D2A7-2EA0-4F44-814E5D852FAC}"/>
              </a:ext>
            </a:extLst>
          </p:cNvPr>
          <p:cNvSpPr txBox="1"/>
          <p:nvPr/>
        </p:nvSpPr>
        <p:spPr>
          <a:xfrm>
            <a:off x="138576" y="1827903"/>
            <a:ext cx="35417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Results after auto-mitigation of top 6 risks: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Overall Risk Level is 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Levels of 40 risks changed: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0 Very High;  0 High;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1 Moderate;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30 Low; 9 Very Low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6B2A90-BEEC-47FC-38D4-542FB514F5FF}"/>
              </a:ext>
            </a:extLst>
          </p:cNvPr>
          <p:cNvSpPr txBox="1"/>
          <p:nvPr/>
        </p:nvSpPr>
        <p:spPr>
          <a:xfrm>
            <a:off x="1610751" y="4474076"/>
            <a:ext cx="44852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Set of reports automatically generated: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Risk Assessment Report (RAR)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Security requirements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B60EB5-E92B-3033-F437-66E3804A0A22}"/>
              </a:ext>
            </a:extLst>
          </p:cNvPr>
          <p:cNvGrpSpPr/>
          <p:nvPr/>
        </p:nvGrpSpPr>
        <p:grpSpPr>
          <a:xfrm>
            <a:off x="3680342" y="1936056"/>
            <a:ext cx="8599824" cy="1837569"/>
            <a:chOff x="186865" y="1599336"/>
            <a:chExt cx="8599824" cy="1837569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DEB0002-6BB0-45FE-F1E4-B6BEA96AE31F}"/>
                </a:ext>
              </a:extLst>
            </p:cNvPr>
            <p:cNvCxnSpPr/>
            <p:nvPr/>
          </p:nvCxnSpPr>
          <p:spPr>
            <a:xfrm>
              <a:off x="187572" y="1602154"/>
              <a:ext cx="0" cy="15396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0242AC8-A03B-E9D2-8D6C-A861B2F72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6865" y="1599336"/>
              <a:ext cx="8599824" cy="1837569"/>
            </a:xfrm>
            <a:prstGeom prst="rect">
              <a:avLst/>
            </a:prstGeom>
          </p:spPr>
        </p:pic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CB35E41-D3CC-0356-B0A4-DD2B72946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718403"/>
              </p:ext>
            </p:extLst>
          </p:nvPr>
        </p:nvGraphicFramePr>
        <p:xfrm>
          <a:off x="6163299" y="3629871"/>
          <a:ext cx="5847715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536575">
                  <a:extLst>
                    <a:ext uri="{9D8B030D-6E8A-4147-A177-3AD203B41FA5}">
                      <a16:colId xmlns:a16="http://schemas.microsoft.com/office/drawing/2014/main" val="2321972309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106065837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752639411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604921165"/>
                    </a:ext>
                  </a:extLst>
                </a:gridCol>
                <a:gridCol w="622935">
                  <a:extLst>
                    <a:ext uri="{9D8B030D-6E8A-4147-A177-3AD203B41FA5}">
                      <a16:colId xmlns:a16="http://schemas.microsoft.com/office/drawing/2014/main" val="296180937"/>
                    </a:ext>
                  </a:extLst>
                </a:gridCol>
                <a:gridCol w="606425">
                  <a:extLst>
                    <a:ext uri="{9D8B030D-6E8A-4147-A177-3AD203B41FA5}">
                      <a16:colId xmlns:a16="http://schemas.microsoft.com/office/drawing/2014/main" val="772774271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val="35136380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Control Id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Control Name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Target Name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Target Element</a:t>
                      </a:r>
                      <a:endParaRPr lang="en-C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Effective?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In 'Very Low Impact Controls' baseline?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Guidance</a:t>
                      </a:r>
                      <a:endParaRPr lang="en-C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406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AC-19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Access Control for Mobile Devices</a:t>
                      </a:r>
                      <a:endParaRPr lang="en-C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Core Server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Performer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The organization: a. Establishes usage restrictions, configuration requirements, connection requirements, and implementation guidance for organization-controlled mobile devices </a:t>
                      </a:r>
                      <a:endParaRPr lang="en-C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94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AC-18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Wireless Access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Core Server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Performer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333625" algn="l"/>
                        </a:tabLst>
                      </a:pPr>
                      <a:r>
                        <a:rPr lang="en-CA" sz="800">
                          <a:solidFill>
                            <a:srgbClr val="000000"/>
                          </a:solidFill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The organization: a. Establishes usage restrictions, configuration/connection requirements, and implementation guidance for wireless access b. Authorizes wireless access to the information system prior to allowing such connections.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999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AC-17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Remote Access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Core Server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Performer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  <a:latin typeface="VerbCond Regular" panose="02000500030000020004" pitchFamily="2" charset="77"/>
                          <a:ea typeface="Times New Roman" panose="02020603050405020304" pitchFamily="18" charset="0"/>
                        </a:rPr>
                        <a:t>The organization: a. Establishes and documents usage restrictions, configuration/connection requirements, and implementation guidance for each type of remote access allowed and b. Authorizes remote access to the information system prior to allowing such connections.</a:t>
                      </a:r>
                      <a:endParaRPr lang="en-C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663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591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844E0-B9AB-948B-2097-77DFF75A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is Cybersecurity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11EBC-1E5F-7F89-604C-73724AE3D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dirty="0"/>
              <a:t>Threat to extensive and detailed Information and System Assets</a:t>
            </a:r>
          </a:p>
          <a:p>
            <a:endParaRPr lang="en-CA" dirty="0"/>
          </a:p>
          <a:p>
            <a:r>
              <a:rPr lang="en-CA" dirty="0"/>
              <a:t>Threat to Nation’s Critical Infrastructure</a:t>
            </a:r>
          </a:p>
          <a:p>
            <a:endParaRPr lang="en-CA" dirty="0"/>
          </a:p>
          <a:p>
            <a:r>
              <a:rPr lang="en-CA" dirty="0"/>
              <a:t>Threat to National Security</a:t>
            </a:r>
          </a:p>
          <a:p>
            <a:endParaRPr lang="en-CA" dirty="0"/>
          </a:p>
          <a:p>
            <a:r>
              <a:rPr lang="en-CA" dirty="0"/>
              <a:t>Threat to National Prosperity</a:t>
            </a:r>
          </a:p>
          <a:p>
            <a:endParaRPr lang="en-CA" dirty="0"/>
          </a:p>
          <a:p>
            <a:r>
              <a:rPr lang="en-CA" dirty="0"/>
              <a:t>Crime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EA682A-8890-705C-9925-E12397A96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8314EC-02CA-BBC1-5C97-0EF30B54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2</a:t>
            </a:fld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55D64D-3A97-052B-73F1-D98EDA4C26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927" y="3139091"/>
            <a:ext cx="4931941" cy="3127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5223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5800" y="1315577"/>
            <a:ext cx="10820400" cy="0"/>
          </a:xfrm>
          <a:prstGeom prst="line">
            <a:avLst/>
          </a:prstGeom>
          <a:ln w="47625" cap="rnd">
            <a:solidFill>
              <a:srgbClr val="E12726"/>
            </a:solidFill>
            <a:prstDash val="solid"/>
            <a:headEnd type="oval" w="lg" len="lg"/>
            <a:tailEnd type="oval" w="lg" len="lg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47226" y="297152"/>
            <a:ext cx="2144264" cy="77729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" y="357997"/>
            <a:ext cx="8008751" cy="806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3A70"/>
                </a:solidFill>
                <a:latin typeface="Mont Bold"/>
              </a:rPr>
              <a:t>Accolades &amp; Publications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C4E4F6-D048-40F5-8F7A-7CB4B8EA00D4}"/>
              </a:ext>
            </a:extLst>
          </p:cNvPr>
          <p:cNvGrpSpPr/>
          <p:nvPr/>
        </p:nvGrpSpPr>
        <p:grpSpPr>
          <a:xfrm>
            <a:off x="1219200" y="2360393"/>
            <a:ext cx="2387600" cy="3529040"/>
            <a:chOff x="996373" y="3541304"/>
            <a:chExt cx="3581400" cy="529356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B673DC-4695-4632-827F-8F84CED248C3}"/>
                </a:ext>
              </a:extLst>
            </p:cNvPr>
            <p:cNvSpPr txBox="1"/>
            <p:nvPr/>
          </p:nvSpPr>
          <p:spPr>
            <a:xfrm>
              <a:off x="1127215" y="7957702"/>
              <a:ext cx="3384369" cy="8771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hlinkClick r:id="rId3"/>
                </a:rPr>
                <a:t>Most Promising Risk Analytics Providers 2021</a:t>
              </a:r>
              <a:endParaRPr lang="en-US" sz="1600" b="1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146783D-833D-4698-961A-9FEB0D639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6373" y="3541304"/>
              <a:ext cx="3581400" cy="4053986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177171-F130-4B8A-8E36-8AB7B0437060}"/>
              </a:ext>
            </a:extLst>
          </p:cNvPr>
          <p:cNvGrpSpPr/>
          <p:nvPr/>
        </p:nvGrpSpPr>
        <p:grpSpPr>
          <a:xfrm>
            <a:off x="4902200" y="2360393"/>
            <a:ext cx="2032000" cy="3652628"/>
            <a:chOff x="7410450" y="3540589"/>
            <a:chExt cx="3048000" cy="5478941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7442173" y="3540589"/>
              <a:ext cx="2919900" cy="405541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2C5781-C90D-49BB-B3F1-B6E7FDC6D637}"/>
                </a:ext>
              </a:extLst>
            </p:cNvPr>
            <p:cNvSpPr txBox="1"/>
            <p:nvPr/>
          </p:nvSpPr>
          <p:spPr>
            <a:xfrm>
              <a:off x="7410450" y="7773035"/>
              <a:ext cx="3048000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hlinkClick r:id="rId6"/>
                </a:rPr>
                <a:t>GOLD:2021 Cybersecurity Excellence Awards</a:t>
              </a:r>
              <a:endParaRPr lang="en-US" sz="16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3B467BE-FD97-499F-BD07-EE603464B9AD}"/>
              </a:ext>
            </a:extLst>
          </p:cNvPr>
          <p:cNvGrpSpPr/>
          <p:nvPr/>
        </p:nvGrpSpPr>
        <p:grpSpPr>
          <a:xfrm>
            <a:off x="8229600" y="2360394"/>
            <a:ext cx="2438400" cy="3529039"/>
            <a:chOff x="13041826" y="3541304"/>
            <a:chExt cx="3657600" cy="529355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3226473" y="3541304"/>
              <a:ext cx="3223652" cy="405398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478D0C-075A-46C0-8620-3BB019A1B493}"/>
                </a:ext>
              </a:extLst>
            </p:cNvPr>
            <p:cNvSpPr txBox="1"/>
            <p:nvPr/>
          </p:nvSpPr>
          <p:spPr>
            <a:xfrm>
              <a:off x="13041826" y="7957700"/>
              <a:ext cx="3657600" cy="8771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hlinkClick r:id="rId8"/>
                </a:rPr>
                <a:t>System Assurance: Beyond Detecting Vulnerabilities</a:t>
              </a:r>
              <a:endParaRPr lang="en-CA" sz="16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A4D377D-2256-4214-BEFE-242C9B265625}"/>
              </a:ext>
            </a:extLst>
          </p:cNvPr>
          <p:cNvSpPr txBox="1"/>
          <p:nvPr/>
        </p:nvSpPr>
        <p:spPr>
          <a:xfrm>
            <a:off x="664249" y="1551318"/>
            <a:ext cx="8276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spc="16" dirty="0">
                <a:solidFill>
                  <a:srgbClr val="003A70"/>
                </a:solidFill>
                <a:latin typeface="Montserrat"/>
              </a:rPr>
              <a:t>We are proud to present our </a:t>
            </a:r>
            <a:r>
              <a:rPr lang="en-US" sz="1600" b="1" spc="16" dirty="0">
                <a:solidFill>
                  <a:srgbClr val="003A70"/>
                </a:solidFill>
                <a:latin typeface="Montserrat"/>
              </a:rPr>
              <a:t>most recent</a:t>
            </a:r>
            <a:r>
              <a:rPr lang="en-US" sz="1600" spc="16" dirty="0">
                <a:solidFill>
                  <a:srgbClr val="003A70"/>
                </a:solidFill>
                <a:latin typeface="Montserrat"/>
              </a:rPr>
              <a:t> awards and accolades: </a:t>
            </a:r>
            <a:endParaRPr lang="en-CA" sz="16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2056-D11D-E248-1DFB-FF612085B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KDM Analytics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58E1EB-8501-D379-4AAF-AA0E52EB7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12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5800" y="1315577"/>
            <a:ext cx="10820400" cy="0"/>
          </a:xfrm>
          <a:prstGeom prst="line">
            <a:avLst/>
          </a:prstGeom>
          <a:ln w="47625" cap="rnd">
            <a:solidFill>
              <a:srgbClr val="E12726"/>
            </a:solidFill>
            <a:prstDash val="solid"/>
            <a:headEnd type="oval" w="lg" len="lg"/>
            <a:tailEnd type="oval" w="lg" len="lg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47226" y="297152"/>
            <a:ext cx="2144264" cy="7772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" y="1927382"/>
            <a:ext cx="3384416" cy="7357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34313" y="2818270"/>
            <a:ext cx="2470566" cy="14979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65795" y="4541712"/>
            <a:ext cx="2110577" cy="16304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569597" y="4517834"/>
            <a:ext cx="2091247" cy="163153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945443" y="1927383"/>
            <a:ext cx="3169684" cy="8908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312165" y="3107118"/>
            <a:ext cx="4836439" cy="12091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149258" y="5333601"/>
            <a:ext cx="4195938" cy="7768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550818" y="4769623"/>
            <a:ext cx="3128617" cy="42387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609010" y="3974960"/>
            <a:ext cx="1612248" cy="79466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261558" y="1921921"/>
            <a:ext cx="2959700" cy="74120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85800" y="357997"/>
            <a:ext cx="8305800" cy="806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3A70"/>
                </a:solidFill>
                <a:latin typeface="Mont Bold"/>
              </a:rPr>
              <a:t>Security leaders rely on us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B871A8-B839-DE5E-FE6A-F0FB94EF1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KDM Analytics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69DA570-7586-87FD-814D-F0B30EAA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97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FCDF1C3-F9F2-371D-E6AC-C2759571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Q&amp;A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934885-6E17-C418-DD4D-81AB9BECB5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49FAED-D44A-C46F-8597-34E2C66E6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A426D-E483-12D5-A2C0-B471F8500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9812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5800" y="1315577"/>
            <a:ext cx="10820400" cy="0"/>
          </a:xfrm>
          <a:prstGeom prst="line">
            <a:avLst/>
          </a:prstGeom>
          <a:ln w="47625" cap="rnd">
            <a:solidFill>
              <a:srgbClr val="E1272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4" name="TextBox 4"/>
          <p:cNvSpPr txBox="1"/>
          <p:nvPr/>
        </p:nvSpPr>
        <p:spPr>
          <a:xfrm>
            <a:off x="685800" y="357997"/>
            <a:ext cx="3196779" cy="80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3A70"/>
                </a:solidFill>
                <a:latin typeface="Mont Bold"/>
              </a:rPr>
              <a:t>Thank you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5800" y="1539523"/>
            <a:ext cx="9894926" cy="271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3"/>
              </a:lnSpc>
            </a:pPr>
            <a:r>
              <a:rPr lang="en-US" sz="1600" dirty="0">
                <a:solidFill>
                  <a:srgbClr val="003A70"/>
                </a:solidFill>
                <a:latin typeface="Montserrat"/>
              </a:rPr>
              <a:t>For more information on our products and services, please contact us  though the following: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25600" y="2768025"/>
            <a:ext cx="3585271" cy="1297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249" dirty="0">
                <a:solidFill>
                  <a:srgbClr val="003A70"/>
                </a:solidFill>
                <a:latin typeface="Montserrat Bold"/>
              </a:rPr>
              <a:t>Djenana Campara</a:t>
            </a:r>
          </a:p>
          <a:p>
            <a:pPr algn="just">
              <a:lnSpc>
                <a:spcPts val="2362"/>
              </a:lnSpc>
            </a:pPr>
            <a:r>
              <a:rPr lang="en-US" sz="1600" i="1" dirty="0">
                <a:solidFill>
                  <a:srgbClr val="003A70"/>
                </a:solidFill>
                <a:latin typeface="Montserrat"/>
              </a:rPr>
              <a:t>President &amp; CEO</a:t>
            </a:r>
          </a:p>
          <a:p>
            <a:pPr algn="just">
              <a:lnSpc>
                <a:spcPts val="2362"/>
              </a:lnSpc>
            </a:pPr>
            <a:r>
              <a:rPr lang="en-US" sz="1600" dirty="0">
                <a:solidFill>
                  <a:srgbClr val="003A70"/>
                </a:solidFill>
                <a:latin typeface="Montserrat Bold" panose="00000800000000000000" charset="0"/>
              </a:rPr>
              <a:t>email:</a:t>
            </a:r>
            <a:r>
              <a:rPr lang="en-US" sz="1600" dirty="0">
                <a:solidFill>
                  <a:srgbClr val="003A70"/>
                </a:solidFill>
                <a:latin typeface="Montserrat"/>
              </a:rPr>
              <a:t> </a:t>
            </a:r>
            <a:r>
              <a:rPr lang="en-US" sz="1600" dirty="0" err="1">
                <a:solidFill>
                  <a:srgbClr val="003A70"/>
                </a:solidFill>
                <a:latin typeface="Montserrat"/>
              </a:rPr>
              <a:t>djenana@kdmanalytics.com</a:t>
            </a:r>
            <a:endParaRPr lang="en-US" sz="1600" dirty="0">
              <a:solidFill>
                <a:srgbClr val="003A70"/>
              </a:solidFill>
              <a:latin typeface="Montserrat"/>
            </a:endParaRPr>
          </a:p>
          <a:p>
            <a:pPr algn="just">
              <a:lnSpc>
                <a:spcPts val="2362"/>
              </a:lnSpc>
            </a:pPr>
            <a:r>
              <a:rPr lang="en-US" sz="1600" dirty="0">
                <a:solidFill>
                  <a:srgbClr val="003A70"/>
                </a:solidFill>
                <a:latin typeface="Montserrat Bold" panose="00000800000000000000" charset="0"/>
              </a:rPr>
              <a:t>phone:</a:t>
            </a:r>
            <a:r>
              <a:rPr lang="en-US" sz="1600" dirty="0">
                <a:solidFill>
                  <a:srgbClr val="003A70"/>
                </a:solidFill>
                <a:latin typeface="Montserrat"/>
              </a:rPr>
              <a:t> +1 613-867-7918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4BD9E3-7746-413B-A21B-4C8746329B4E}"/>
              </a:ext>
            </a:extLst>
          </p:cNvPr>
          <p:cNvGrpSpPr/>
          <p:nvPr/>
        </p:nvGrpSpPr>
        <p:grpSpPr>
          <a:xfrm>
            <a:off x="6994268" y="2304907"/>
            <a:ext cx="3387468" cy="2010537"/>
            <a:chOff x="10210800" y="3503487"/>
            <a:chExt cx="5081202" cy="3015806"/>
          </a:xfrm>
        </p:grpSpPr>
        <p:sp>
          <p:nvSpPr>
            <p:cNvPr id="7" name="TextBox 7"/>
            <p:cNvSpPr txBox="1"/>
            <p:nvPr/>
          </p:nvSpPr>
          <p:spPr>
            <a:xfrm>
              <a:off x="10210800" y="3503487"/>
              <a:ext cx="5081202" cy="7540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050"/>
                </a:lnSpc>
              </a:pPr>
              <a:r>
                <a:rPr lang="en-US" sz="3200" dirty="0">
                  <a:solidFill>
                    <a:srgbClr val="003A70"/>
                  </a:solidFill>
                  <a:latin typeface="Montserrat Classic"/>
                </a:rPr>
                <a:t>General Inquiries: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210800" y="4250306"/>
              <a:ext cx="4963898" cy="22689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62"/>
                </a:lnSpc>
              </a:pPr>
              <a:r>
                <a:rPr lang="en-US" sz="1600" dirty="0">
                  <a:solidFill>
                    <a:srgbClr val="003A70"/>
                  </a:solidFill>
                  <a:latin typeface="Montserrat Bold"/>
                </a:rPr>
                <a:t>email</a:t>
              </a:r>
              <a:r>
                <a:rPr lang="en-US" sz="1600" dirty="0">
                  <a:solidFill>
                    <a:srgbClr val="003A70"/>
                  </a:solidFill>
                  <a:latin typeface="Montserrat"/>
                </a:rPr>
                <a:t>: info@kdmanalytics.com</a:t>
              </a:r>
              <a:endParaRPr lang="en-US" sz="1600" dirty="0">
                <a:solidFill>
                  <a:srgbClr val="003A70"/>
                </a:solidFill>
                <a:latin typeface="Montserrat Bold"/>
              </a:endParaRPr>
            </a:p>
            <a:p>
              <a:pPr>
                <a:lnSpc>
                  <a:spcPts val="2362"/>
                </a:lnSpc>
              </a:pPr>
              <a:r>
                <a:rPr lang="en-US" sz="1600" dirty="0">
                  <a:solidFill>
                    <a:srgbClr val="003A70"/>
                  </a:solidFill>
                  <a:latin typeface="Montserrat Bold"/>
                </a:rPr>
                <a:t>phone</a:t>
              </a:r>
              <a:r>
                <a:rPr lang="en-US" sz="1600" dirty="0">
                  <a:solidFill>
                    <a:srgbClr val="003A70"/>
                  </a:solidFill>
                  <a:latin typeface="Montserrat"/>
                </a:rPr>
                <a:t>: +1 613-627-1010</a:t>
              </a:r>
            </a:p>
            <a:p>
              <a:pPr>
                <a:lnSpc>
                  <a:spcPts val="2362"/>
                </a:lnSpc>
              </a:pPr>
              <a:r>
                <a:rPr lang="en-US" sz="1600" dirty="0">
                  <a:solidFill>
                    <a:srgbClr val="003A70"/>
                  </a:solidFill>
                  <a:latin typeface="Montserrat Bold" panose="00000800000000000000" charset="0"/>
                </a:rPr>
                <a:t>offices:</a:t>
              </a:r>
            </a:p>
            <a:p>
              <a:pPr>
                <a:lnSpc>
                  <a:spcPts val="2362"/>
                </a:lnSpc>
              </a:pPr>
              <a:r>
                <a:rPr lang="en-US" sz="1600" dirty="0">
                  <a:solidFill>
                    <a:srgbClr val="003A70"/>
                  </a:solidFill>
                  <a:latin typeface="Montserrat"/>
                </a:rPr>
                <a:t>      Ontario, Canada</a:t>
              </a:r>
            </a:p>
            <a:p>
              <a:pPr>
                <a:lnSpc>
                  <a:spcPts val="2362"/>
                </a:lnSpc>
              </a:pPr>
              <a:r>
                <a:rPr lang="en-US" sz="1600" dirty="0">
                  <a:solidFill>
                    <a:srgbClr val="003A70"/>
                  </a:solidFill>
                  <a:latin typeface="Montserrat"/>
                </a:rPr>
                <a:t>      New York, USA</a:t>
              </a:r>
            </a:p>
          </p:txBody>
        </p:sp>
      </p:grpSp>
      <p:pic>
        <p:nvPicPr>
          <p:cNvPr id="13" name="Picture 3">
            <a:extLst>
              <a:ext uri="{FF2B5EF4-FFF2-40B4-BE49-F238E27FC236}">
                <a16:creationId xmlns:a16="http://schemas.microsoft.com/office/drawing/2014/main" id="{77D031C3-D55E-46F3-A968-06FAD1F82B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47226" y="297152"/>
            <a:ext cx="2144264" cy="777296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0CBB9B-7AAF-031F-5454-D1D1FDC6F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KDM Analytics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2ADDE50-F895-EB84-43B1-23924AF16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01CDB8B-3AE9-A8D6-85D0-E9F20D152885}"/>
              </a:ext>
            </a:extLst>
          </p:cNvPr>
          <p:cNvSpPr txBox="1"/>
          <p:nvPr/>
        </p:nvSpPr>
        <p:spPr>
          <a:xfrm>
            <a:off x="1547397" y="2121453"/>
            <a:ext cx="3353735" cy="695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74"/>
              </a:lnSpc>
            </a:pPr>
            <a:r>
              <a:rPr lang="en-US" sz="3200" dirty="0">
                <a:solidFill>
                  <a:srgbClr val="003A70"/>
                </a:solidFill>
                <a:latin typeface="Montserrat Classic"/>
              </a:rPr>
              <a:t>Contact: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6B7AD66-E666-4199-C6CF-6BAFD987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2" y="1255776"/>
            <a:ext cx="8039755" cy="45893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647EAA-A7C7-8006-E3A5-27C1AE79405A}"/>
              </a:ext>
            </a:extLst>
          </p:cNvPr>
          <p:cNvSpPr txBox="1"/>
          <p:nvPr/>
        </p:nvSpPr>
        <p:spPr>
          <a:xfrm>
            <a:off x="163595" y="1424881"/>
            <a:ext cx="349903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ckwell"/>
                <a:cs typeface="Rockwell"/>
              </a:rPr>
              <a:t>Cheap and Easy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Rockwell"/>
                <a:cs typeface="Rockwell"/>
              </a:rPr>
              <a:t>Uses technology readily available on the internet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Rockwell"/>
                <a:cs typeface="Rockwell"/>
              </a:rPr>
              <a:t>Maximizing options for opportunistic gain</a:t>
            </a:r>
          </a:p>
          <a:p>
            <a:pPr algn="r"/>
            <a:endParaRPr lang="en-US" sz="1100" i="1" dirty="0">
              <a:latin typeface="Rockwell"/>
              <a:cs typeface="Rockwel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29E590-207B-77C2-3966-D8AA63BDE7AA}"/>
              </a:ext>
            </a:extLst>
          </p:cNvPr>
          <p:cNvSpPr txBox="1"/>
          <p:nvPr/>
        </p:nvSpPr>
        <p:spPr>
          <a:xfrm>
            <a:off x="3840595" y="1488057"/>
            <a:ext cx="39575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ckwell"/>
                <a:cs typeface="Rockwell"/>
              </a:rPr>
              <a:t>Ubiquitous and agile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Rockwell"/>
                <a:cs typeface="Rockwell"/>
              </a:rPr>
              <a:t>Comes from Anywhere and it can strike Anytime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Rockwell"/>
                <a:cs typeface="Rockwell"/>
              </a:rPr>
              <a:t>Shifting to direct targeting of internal networks</a:t>
            </a:r>
            <a:endParaRPr lang="en-US" sz="1100" dirty="0">
              <a:latin typeface="Rockwell"/>
              <a:cs typeface="Rockwell"/>
            </a:endParaRPr>
          </a:p>
          <a:p>
            <a:endParaRPr lang="en-US" sz="1200" dirty="0">
              <a:latin typeface="Rockwell"/>
              <a:cs typeface="Rockwel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CB062-5E6B-2443-8D33-FDD498CDFF2C}"/>
              </a:ext>
            </a:extLst>
          </p:cNvPr>
          <p:cNvSpPr txBox="1"/>
          <p:nvPr/>
        </p:nvSpPr>
        <p:spPr>
          <a:xfrm>
            <a:off x="843931" y="2703977"/>
            <a:ext cx="6631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Rockwell"/>
                <a:cs typeface="Rockwell"/>
              </a:rPr>
              <a:t>Increased Sophistication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>
                <a:latin typeface="Rockwell"/>
                <a:cs typeface="Rockwell"/>
              </a:rPr>
              <a:t>Organized and knowledge sharing, more difficult to track attacks (use of complex routing, proxies and dummy hosts)</a:t>
            </a:r>
            <a:endParaRPr lang="en-US" sz="1400" b="1" dirty="0">
              <a:latin typeface="Rockwell"/>
              <a:cs typeface="Rockwel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38ED61-CD70-D6C3-2FBF-0CC07A7BBB9D}"/>
              </a:ext>
            </a:extLst>
          </p:cNvPr>
          <p:cNvSpPr txBox="1"/>
          <p:nvPr/>
        </p:nvSpPr>
        <p:spPr>
          <a:xfrm>
            <a:off x="686837" y="3898988"/>
            <a:ext cx="6788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ckwell"/>
                <a:cs typeface="Rockwell"/>
              </a:rPr>
              <a:t>Proliferation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Rockwell"/>
                <a:cs typeface="Rockwell"/>
              </a:rPr>
              <a:t>As use of computers and network broadens, everyone is a node in a network and open to cyber attacks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Rockwell"/>
                <a:cs typeface="Rockwell"/>
              </a:rPr>
              <a:t>Advancing social engineering and malware capability</a:t>
            </a:r>
            <a:endParaRPr lang="en-US" sz="1100" dirty="0">
              <a:latin typeface="Rockwell"/>
              <a:cs typeface="Rockwel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1330D9-E305-2802-74CF-D842DC47794C}"/>
              </a:ext>
            </a:extLst>
          </p:cNvPr>
          <p:cNvSpPr txBox="1"/>
          <p:nvPr/>
        </p:nvSpPr>
        <p:spPr>
          <a:xfrm>
            <a:off x="524514" y="5031389"/>
            <a:ext cx="7189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latin typeface="Rockwell" panose="02060603020205020403" pitchFamily="18" charset="77"/>
                <a:cs typeface="Rockwell Nova" panose="020F0502020204030204" pitchFamily="34" charset="0"/>
              </a:rPr>
              <a:t>Scale, Sophistication and Impact of today’s cyber threats are constantly increasing</a:t>
            </a:r>
            <a:endParaRPr lang="en-US" sz="1600" b="1" dirty="0">
              <a:latin typeface="Rockwell" panose="02060603020205020403" pitchFamily="18" charset="77"/>
              <a:cs typeface="Rockwell Nova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7E812-76C7-2E34-4D4D-4DE3DDFEA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/>
              <a:t>Cyber Threats on Global Scale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5098B-78C1-FD97-2918-0D24D378E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647A18-F1E9-2393-B219-CEA5100A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3</a:t>
            </a:fld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B293BD-4DD1-CD76-9D0B-30EF43269949}"/>
              </a:ext>
            </a:extLst>
          </p:cNvPr>
          <p:cNvSpPr txBox="1"/>
          <p:nvPr/>
        </p:nvSpPr>
        <p:spPr>
          <a:xfrm>
            <a:off x="7952934" y="365125"/>
            <a:ext cx="37845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/>
              <a:t>Some of significant August 2022 attacks: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Hackers used a DDoS attack to temporarily take down the website of Taiwan’s presidential office.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Hackers targeted the Finnish Parliament with a DDoS attack that rendered the Parliamentary website inaccessible.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Hackers targeted the website of Ukraine’s state energy agency responsible for the oversight of Ukraine’s nuclear power plants.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Hackers targeted the website of the Latvian Parliament with a DDoS attack that temporarily paralyzed the website’s server.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Hackers targeted Greece’s largest natural gas distributor DESFA causing a system outage and data exposure.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A Russian group claimed responsibility for breaching a privately owned UK water supply company South Staffordshire Water and leaking files in an extortion attempt.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Hackers targeted Montenegro’s government institutions, breaching the computer systems of several state bodies.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/>
              <a:t>…….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13A4C0-C147-2C23-E754-5E4B91606F66}"/>
              </a:ext>
            </a:extLst>
          </p:cNvPr>
          <p:cNvSpPr txBox="1"/>
          <p:nvPr/>
        </p:nvSpPr>
        <p:spPr>
          <a:xfrm>
            <a:off x="297832" y="5663007"/>
            <a:ext cx="118242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effectLst/>
                <a:latin typeface="Times" pitchFamily="2" charset="0"/>
              </a:rPr>
              <a:t>May 2020</a:t>
            </a:r>
            <a:r>
              <a:rPr lang="en-CA" dirty="0">
                <a:effectLst/>
                <a:latin typeface="Times" pitchFamily="2" charset="0"/>
              </a:rPr>
              <a:t>. German officials found that a Russian hacking group associated with the FSB had compromised the networks of energy, water, and power companies in Germany by </a:t>
            </a:r>
            <a:r>
              <a:rPr lang="en-CA" dirty="0">
                <a:effectLst/>
                <a:latin typeface="Times New Roman" panose="02020603050405020304" pitchFamily="18" charset="0"/>
              </a:rPr>
              <a:t>compromising the firms’ suppliers. </a:t>
            </a:r>
            <a:endParaRPr lang="en-CA" dirty="0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7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D6165-3B35-AC96-B86A-84F81223C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600" dirty="0"/>
              <a:t>Ransomware – Fast Emerging Business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36272-B435-BD74-2392-FDE9DB246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Ransomware attacks not just a cybersecurity risk, but also an enterprise-wide risk, threatening business continuity and operations. </a:t>
            </a:r>
          </a:p>
          <a:p>
            <a:r>
              <a:rPr lang="en-CA" sz="2400" dirty="0"/>
              <a:t>Ransomware statistics - according to Government and other various sources</a:t>
            </a:r>
          </a:p>
          <a:p>
            <a:pPr lvl="1"/>
            <a:r>
              <a:rPr lang="en-CA" sz="2000" dirty="0"/>
              <a:t>Daily attack occurrences: 4000</a:t>
            </a:r>
          </a:p>
          <a:p>
            <a:pPr lvl="1"/>
            <a:r>
              <a:rPr lang="en-CA" sz="2000" dirty="0"/>
              <a:t>80 % of companies that paid ransom experience immediately another attack</a:t>
            </a:r>
          </a:p>
          <a:p>
            <a:pPr lvl="1"/>
            <a:r>
              <a:rPr lang="en-CA" sz="2000" dirty="0"/>
              <a:t>Victims paid $350M in 2020</a:t>
            </a:r>
          </a:p>
          <a:p>
            <a:pPr lvl="1"/>
            <a:r>
              <a:rPr lang="en-CA" sz="2000" dirty="0"/>
              <a:t>Attacks will cost its targets $265B by 2031</a:t>
            </a:r>
          </a:p>
          <a:p>
            <a:pPr lvl="1"/>
            <a:r>
              <a:rPr lang="en-CA" sz="2000" dirty="0"/>
              <a:t>Increase in the average ransom payment: 104% since 4Q2019</a:t>
            </a:r>
          </a:p>
          <a:p>
            <a:pPr lvl="1"/>
            <a:r>
              <a:rPr lang="en-CA" sz="2000" dirty="0"/>
              <a:t>Average time for system outages: 19 days</a:t>
            </a:r>
          </a:p>
          <a:p>
            <a:pPr lvl="1"/>
            <a:r>
              <a:rPr lang="en-CA" sz="2000" dirty="0"/>
              <a:t>92% of companies that paid ransom do not get all their data restored</a:t>
            </a:r>
          </a:p>
          <a:p>
            <a:pPr lvl="1"/>
            <a:endParaRPr lang="en-CA" sz="2000" dirty="0"/>
          </a:p>
          <a:p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015404-048A-5048-D8AF-615EDE574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BB474-DE05-BDEA-5C58-B5C074C0C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099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13E28-6C96-104F-C25D-FD59893A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Ransomware Industry Examples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45351-D0C0-5090-4847-F7FF4D64A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BA2A3-BF21-D1EE-EA9F-74E771C6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5</a:t>
            </a:fld>
            <a:endParaRPr lang="en-CA"/>
          </a:p>
        </p:txBody>
      </p:sp>
      <p:pic>
        <p:nvPicPr>
          <p:cNvPr id="9" name="Picture 8" descr="Timeline&#10;&#10;Description automatically generated">
            <a:extLst>
              <a:ext uri="{FF2B5EF4-FFF2-40B4-BE49-F238E27FC236}">
                <a16:creationId xmlns:a16="http://schemas.microsoft.com/office/drawing/2014/main" id="{A21A6738-5858-DD82-780B-5A8C0BAA6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97" y="2473240"/>
            <a:ext cx="11702005" cy="310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29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81CA655-98D8-B008-1359-9EBD2ABE5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Cybersecurity Landscape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C38B9C-543E-5C15-3612-7F24D7E9D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CAE94C-2570-ED79-8EDF-5B39B3A0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B25D34-3466-2150-742D-38D4A499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9972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CD44E-C892-1FB4-CAAA-DC8071DFB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/>
              <a:t>Enterprises Flourish in Complex Digital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B18F3-6D59-9923-791C-149E1FBDA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99" y="1724477"/>
            <a:ext cx="5328213" cy="4579811"/>
          </a:xfrm>
        </p:spPr>
        <p:txBody>
          <a:bodyPr>
            <a:normAutofit/>
          </a:bodyPr>
          <a:lstStyle/>
          <a:p>
            <a:r>
              <a:rPr lang="en-CA" sz="2800" dirty="0"/>
              <a:t>Digital interaction with clients and customers</a:t>
            </a:r>
          </a:p>
          <a:p>
            <a:endParaRPr lang="en-CA" sz="2800" dirty="0"/>
          </a:p>
          <a:p>
            <a:r>
              <a:rPr lang="en-CA" sz="2800" dirty="0"/>
              <a:t>Leveraging the latest technological innovation</a:t>
            </a:r>
          </a:p>
          <a:p>
            <a:endParaRPr lang="en-CA" sz="2800" dirty="0"/>
          </a:p>
          <a:p>
            <a:r>
              <a:rPr lang="en-CA" sz="2800" dirty="0"/>
              <a:t>Converging IT/OT and interconnecting supply chain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68F84D-C66D-7730-370C-1B293E94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5E5D6-5283-1A95-0486-84EF2686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7</a:t>
            </a:fld>
            <a:endParaRPr lang="en-CA"/>
          </a:p>
        </p:txBody>
      </p:sp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9984314-AF3D-6156-0398-5955DB812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41" y="2050705"/>
            <a:ext cx="6548552" cy="3667189"/>
          </a:xfrm>
          <a:prstGeom prst="rect">
            <a:avLst/>
          </a:prstGeo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E4A4F7A5-E560-5943-C84C-5EC1625AB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130" y="2050705"/>
            <a:ext cx="546100" cy="495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D63322-75D2-EC9F-E19F-D5426F02D48B}"/>
              </a:ext>
            </a:extLst>
          </p:cNvPr>
          <p:cNvSpPr txBox="1"/>
          <p:nvPr/>
        </p:nvSpPr>
        <p:spPr>
          <a:xfrm>
            <a:off x="7176305" y="5209666"/>
            <a:ext cx="3614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AI/ML era from self-driving cars/drones to SW to invest</a:t>
            </a:r>
          </a:p>
        </p:txBody>
      </p:sp>
    </p:spTree>
    <p:extLst>
      <p:ext uri="{BB962C8B-B14F-4D97-AF65-F5344CB8AC3E}">
        <p14:creationId xmlns:p14="http://schemas.microsoft.com/office/powerpoint/2010/main" val="126667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F479-3F1C-557A-863A-01246DE2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2800" dirty="0"/>
              <a:t>Cyber &amp; Physical Space are Progressively Intertwined Instigating Increase in Ever Increasing Cyber Risk</a:t>
            </a:r>
            <a:endParaRPr lang="en-CA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357DD5-43B8-A0F6-90D0-73A90B664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A418C6-5E8B-2DC4-0D2F-7BF6653B3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8</a:t>
            </a:fld>
            <a:endParaRPr lang="en-CA"/>
          </a:p>
        </p:txBody>
      </p:sp>
      <p:pic>
        <p:nvPicPr>
          <p:cNvPr id="7" name="Picture 6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2435782F-2085-398E-FCDB-1D39E7613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107" y="1336799"/>
            <a:ext cx="8344837" cy="4417200"/>
          </a:xfrm>
          <a:prstGeom prst="rect">
            <a:avLst/>
          </a:prstGeom>
        </p:spPr>
      </p:pic>
      <p:sp>
        <p:nvSpPr>
          <p:cNvPr id="8" name="Text Box 40">
            <a:extLst>
              <a:ext uri="{FF2B5EF4-FFF2-40B4-BE49-F238E27FC236}">
                <a16:creationId xmlns:a16="http://schemas.microsoft.com/office/drawing/2014/main" id="{75C709D7-6A24-26C5-3D55-A3486BDA3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470" y="5600576"/>
            <a:ext cx="5434314" cy="83099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 dirty="0">
                <a:solidFill>
                  <a:srgbClr val="660066"/>
                </a:solidFill>
              </a:rPr>
              <a:t>“In an era riddled with asymmetric cyber attacks, claims about system reliability, integrity and safety must also include provisions for built-in security of the enabling software.”</a:t>
            </a:r>
          </a:p>
        </p:txBody>
      </p:sp>
    </p:spTree>
    <p:extLst>
      <p:ext uri="{BB962C8B-B14F-4D97-AF65-F5344CB8AC3E}">
        <p14:creationId xmlns:p14="http://schemas.microsoft.com/office/powerpoint/2010/main" val="423825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79A7-2331-55A8-7DC0-201118B85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7E50C-23E8-D88B-2428-898AD9F7A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(c) KDM Analytics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03E70-F341-0DB4-D4CC-51B31784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B22D5-139D-4A45-9DFD-EEF5DB70D3DF}" type="slidenum">
              <a:rPr lang="en-CA" smtClean="0"/>
              <a:t>9</a:t>
            </a:fld>
            <a:endParaRPr lang="en-CA"/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8B9F51DE-2354-974F-CDE4-DDC2DDE3E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" y="0"/>
            <a:ext cx="12026613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EC44E4-F3B5-3E55-B116-8C1BB59A1E87}"/>
              </a:ext>
            </a:extLst>
          </p:cNvPr>
          <p:cNvSpPr txBox="1"/>
          <p:nvPr/>
        </p:nvSpPr>
        <p:spPr>
          <a:xfrm>
            <a:off x="82693" y="6263199"/>
            <a:ext cx="3771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Source: Andrew Morrison, Principal, US Leader Cyber Strategy, Feb. 2022  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5C91449-FCF5-31EA-1E85-FCD143DA1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645" y="6492875"/>
            <a:ext cx="851867" cy="28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9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DM_PPT-Template-2.potx" id="{BD80576E-BD93-449E-9261-7BC87CACE7F7}" vid="{0DA798AF-C611-4FCD-B86B-AD821035CF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120120</TotalTime>
  <Words>1749</Words>
  <Application>Microsoft Macintosh PowerPoint</Application>
  <PresentationFormat>Widescreen</PresentationFormat>
  <Paragraphs>273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Calibri</vt:lpstr>
      <vt:lpstr>Mont Bold</vt:lpstr>
      <vt:lpstr>Montserrat</vt:lpstr>
      <vt:lpstr>Montserrat Bold</vt:lpstr>
      <vt:lpstr>Montserrat Classic</vt:lpstr>
      <vt:lpstr>Proxima Nova</vt:lpstr>
      <vt:lpstr>Proxima Nova ExtraBold</vt:lpstr>
      <vt:lpstr>Rockwell</vt:lpstr>
      <vt:lpstr>Times</vt:lpstr>
      <vt:lpstr>Times New Roman</vt:lpstr>
      <vt:lpstr>VerbCond Regular</vt:lpstr>
      <vt:lpstr>Office Theme</vt:lpstr>
      <vt:lpstr>CyberSecurity</vt:lpstr>
      <vt:lpstr>Why is Cybersecurity Important</vt:lpstr>
      <vt:lpstr>Cyber Threats on Global Scale</vt:lpstr>
      <vt:lpstr>Ransomware – Fast Emerging Business Risk</vt:lpstr>
      <vt:lpstr>Ransomware Industry Examples</vt:lpstr>
      <vt:lpstr>Cybersecurity Landscape</vt:lpstr>
      <vt:lpstr>Enterprises Flourish in Complex Digital Age</vt:lpstr>
      <vt:lpstr>Cyber &amp; Physical Space are Progressively Intertwined Instigating Increase in Ever Increasing Cyber Risk</vt:lpstr>
      <vt:lpstr>PowerPoint Presentation</vt:lpstr>
      <vt:lpstr>Starting Point to Manage Cyber Risk</vt:lpstr>
      <vt:lpstr>Basic Resources That Every Organization Needs to Know</vt:lpstr>
      <vt:lpstr>Achieving Resilience in Digital Age (1)</vt:lpstr>
      <vt:lpstr>Achieving Resilience in Digital Age (2)</vt:lpstr>
      <vt:lpstr>Accomplishment Since Last Meeting</vt:lpstr>
      <vt:lpstr>BiH Represented Internationally</vt:lpstr>
      <vt:lpstr>Case Study – Elektroprivreda BiH Production SCADA</vt:lpstr>
      <vt:lpstr>From system description to auto-generated graphical model</vt:lpstr>
      <vt:lpstr>Results of Case Study</vt:lpstr>
      <vt:lpstr>Results of Case Study</vt:lpstr>
      <vt:lpstr>PowerPoint Presentation</vt:lpstr>
      <vt:lpstr>PowerPoint Presentation</vt:lpstr>
      <vt:lpstr>Q&amp;A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</dc:creator>
  <cp:lastModifiedBy>Djenana Campara</cp:lastModifiedBy>
  <cp:revision>529</cp:revision>
  <cp:lastPrinted>2018-12-06T21:26:04Z</cp:lastPrinted>
  <dcterms:created xsi:type="dcterms:W3CDTF">2017-06-23T20:06:43Z</dcterms:created>
  <dcterms:modified xsi:type="dcterms:W3CDTF">2022-09-14T14:29:28Z</dcterms:modified>
</cp:coreProperties>
</file>