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84" r:id="rId3"/>
    <p:sldId id="285" r:id="rId4"/>
    <p:sldId id="296" r:id="rId5"/>
    <p:sldId id="295" r:id="rId6"/>
    <p:sldId id="297" r:id="rId7"/>
    <p:sldId id="287" r:id="rId8"/>
    <p:sldId id="288" r:id="rId9"/>
    <p:sldId id="292" r:id="rId10"/>
    <p:sldId id="289" r:id="rId11"/>
    <p:sldId id="290" r:id="rId12"/>
    <p:sldId id="298" r:id="rId13"/>
    <p:sldId id="280" r:id="rId14"/>
  </p:sldIdLst>
  <p:sldSz cx="9144000" cy="6858000" type="screen4x3"/>
  <p:notesSz cx="6881813" cy="92964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Indikativni%20plan%202017\prognoza201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Indikativni%20plan%202017\9-II-TABLICA%20I%20DIJAGRAM%202018-202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Indikativni%20plan%202017\Tabela%209-III-MW_2018-2027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830031396194124E-2"/>
          <c:y val="5.7078325735598838E-2"/>
          <c:w val="0.89605391495720454"/>
          <c:h val="0.77510740433761571"/>
        </c:manualLayout>
      </c:layout>
      <c:lineChart>
        <c:grouping val="standard"/>
        <c:varyColors val="0"/>
        <c:ser>
          <c:idx val="0"/>
          <c:order val="0"/>
          <c:tx>
            <c:v>Realistični scenario</c:v>
          </c:tx>
          <c:spPr>
            <a:ln w="25400">
              <a:solidFill>
                <a:srgbClr val="000000"/>
              </a:solidFill>
              <a:prstDash val="solid"/>
            </a:ln>
          </c:spPr>
          <c:marker>
            <c:symbol val="square"/>
            <c:size val="4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'prognoza2016-2025 novi'!$A$7:$A$33</c:f>
              <c:numCache>
                <c:formatCode>General</c:formatCode>
                <c:ptCount val="2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 formatCode="0">
                  <c:v>2019</c:v>
                </c:pt>
                <c:pt idx="19" formatCode="0">
                  <c:v>2020</c:v>
                </c:pt>
                <c:pt idx="20" formatCode="0">
                  <c:v>2021</c:v>
                </c:pt>
                <c:pt idx="21" formatCode="0">
                  <c:v>2022</c:v>
                </c:pt>
                <c:pt idx="22" formatCode="0">
                  <c:v>2023</c:v>
                </c:pt>
                <c:pt idx="23" formatCode="0">
                  <c:v>2024</c:v>
                </c:pt>
                <c:pt idx="24" formatCode="0">
                  <c:v>2025</c:v>
                </c:pt>
                <c:pt idx="25" formatCode="0">
                  <c:v>2026</c:v>
                </c:pt>
                <c:pt idx="26" formatCode="0">
                  <c:v>2027</c:v>
                </c:pt>
              </c:numCache>
            </c:numRef>
          </c:cat>
          <c:val>
            <c:numRef>
              <c:f>'prognoza2016-2025 novi'!$D$7:$D$33</c:f>
              <c:numCache>
                <c:formatCode>#,##0</c:formatCode>
                <c:ptCount val="27"/>
                <c:pt idx="0">
                  <c:v>9185</c:v>
                </c:pt>
                <c:pt idx="1">
                  <c:v>9147</c:v>
                </c:pt>
                <c:pt idx="2">
                  <c:v>9734</c:v>
                </c:pt>
                <c:pt idx="3">
                  <c:v>10141</c:v>
                </c:pt>
                <c:pt idx="4">
                  <c:v>10663</c:v>
                </c:pt>
                <c:pt idx="5">
                  <c:v>10797</c:v>
                </c:pt>
                <c:pt idx="6">
                  <c:v>10871</c:v>
                </c:pt>
                <c:pt idx="7">
                  <c:v>11338</c:v>
                </c:pt>
                <c:pt idx="8">
                  <c:v>11063</c:v>
                </c:pt>
                <c:pt idx="9">
                  <c:v>11469</c:v>
                </c:pt>
                <c:pt idx="10">
                  <c:v>11880</c:v>
                </c:pt>
                <c:pt idx="11">
                  <c:v>11853</c:v>
                </c:pt>
                <c:pt idx="12">
                  <c:v>11732</c:v>
                </c:pt>
                <c:pt idx="13">
                  <c:v>11379</c:v>
                </c:pt>
                <c:pt idx="14">
                  <c:v>11719</c:v>
                </c:pt>
                <c:pt idx="15">
                  <c:v>12015</c:v>
                </c:pt>
                <c:pt idx="16" formatCode="0">
                  <c:v>12125.447817705532</c:v>
                </c:pt>
                <c:pt idx="17" formatCode="0">
                  <c:v>12260.809719156161</c:v>
                </c:pt>
                <c:pt idx="18" formatCode="0">
                  <c:v>12395.912315756683</c:v>
                </c:pt>
                <c:pt idx="19" formatCode="0">
                  <c:v>12530.957888145702</c:v>
                </c:pt>
                <c:pt idx="20" formatCode="0">
                  <c:v>12666.124027801685</c:v>
                </c:pt>
                <c:pt idx="21" formatCode="0">
                  <c:v>12801.568200274458</c:v>
                </c:pt>
                <c:pt idx="22" formatCode="0">
                  <c:v>12937.431314382604</c:v>
                </c:pt>
                <c:pt idx="23" formatCode="0">
                  <c:v>13073.840547495553</c:v>
                </c:pt>
                <c:pt idx="24" formatCode="0">
                  <c:v>13210.911606413338</c:v>
                </c:pt>
                <c:pt idx="25" formatCode="0">
                  <c:v>13348.750554680126</c:v>
                </c:pt>
                <c:pt idx="26" formatCode="0">
                  <c:v>13487.4553030352</c:v>
                </c:pt>
              </c:numCache>
            </c:numRef>
          </c:val>
          <c:smooth val="0"/>
        </c:ser>
        <c:ser>
          <c:idx val="1"/>
          <c:order val="1"/>
          <c:tx>
            <c:v>Pesimistični scenario</c:v>
          </c:tx>
          <c:spPr>
            <a:ln w="25400">
              <a:solidFill>
                <a:srgbClr val="333399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333399"/>
              </a:solidFill>
              <a:ln>
                <a:solidFill>
                  <a:srgbClr val="333399"/>
                </a:solidFill>
                <a:prstDash val="solid"/>
              </a:ln>
            </c:spPr>
          </c:marker>
          <c:cat>
            <c:numRef>
              <c:f>'prognoza2016-2025 novi'!$A$7:$A$33</c:f>
              <c:numCache>
                <c:formatCode>General</c:formatCode>
                <c:ptCount val="2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 formatCode="0">
                  <c:v>2019</c:v>
                </c:pt>
                <c:pt idx="19" formatCode="0">
                  <c:v>2020</c:v>
                </c:pt>
                <c:pt idx="20" formatCode="0">
                  <c:v>2021</c:v>
                </c:pt>
                <c:pt idx="21" formatCode="0">
                  <c:v>2022</c:v>
                </c:pt>
                <c:pt idx="22" formatCode="0">
                  <c:v>2023</c:v>
                </c:pt>
                <c:pt idx="23" formatCode="0">
                  <c:v>2024</c:v>
                </c:pt>
                <c:pt idx="24" formatCode="0">
                  <c:v>2025</c:v>
                </c:pt>
                <c:pt idx="25" formatCode="0">
                  <c:v>2026</c:v>
                </c:pt>
                <c:pt idx="26" formatCode="0">
                  <c:v>2027</c:v>
                </c:pt>
              </c:numCache>
            </c:numRef>
          </c:cat>
          <c:val>
            <c:numRef>
              <c:f>'prognoza2016-2025 novi'!$F$7:$F$33</c:f>
              <c:numCache>
                <c:formatCode>#,##0</c:formatCode>
                <c:ptCount val="27"/>
                <c:pt idx="0">
                  <c:v>9185</c:v>
                </c:pt>
                <c:pt idx="1">
                  <c:v>9147</c:v>
                </c:pt>
                <c:pt idx="2">
                  <c:v>9734</c:v>
                </c:pt>
                <c:pt idx="3">
                  <c:v>10141</c:v>
                </c:pt>
                <c:pt idx="4">
                  <c:v>10663</c:v>
                </c:pt>
                <c:pt idx="5">
                  <c:v>10797</c:v>
                </c:pt>
                <c:pt idx="6">
                  <c:v>10871</c:v>
                </c:pt>
                <c:pt idx="7">
                  <c:v>11338</c:v>
                </c:pt>
                <c:pt idx="8">
                  <c:v>11063</c:v>
                </c:pt>
                <c:pt idx="9">
                  <c:v>11469</c:v>
                </c:pt>
                <c:pt idx="10">
                  <c:v>11880</c:v>
                </c:pt>
                <c:pt idx="11">
                  <c:v>11853</c:v>
                </c:pt>
                <c:pt idx="12">
                  <c:v>11732</c:v>
                </c:pt>
                <c:pt idx="13">
                  <c:v>11379</c:v>
                </c:pt>
                <c:pt idx="14">
                  <c:v>11719</c:v>
                </c:pt>
                <c:pt idx="15">
                  <c:v>12015</c:v>
                </c:pt>
                <c:pt idx="16" formatCode="0">
                  <c:v>12043.655635411065</c:v>
                </c:pt>
                <c:pt idx="17" formatCode="0">
                  <c:v>12119.063598312321</c:v>
                </c:pt>
                <c:pt idx="18" formatCode="0">
                  <c:v>12190.827898073367</c:v>
                </c:pt>
                <c:pt idx="19" formatCode="0">
                  <c:v>12259.303095116366</c:v>
                </c:pt>
                <c:pt idx="20" formatCode="0">
                  <c:v>12324.793571529533</c:v>
                </c:pt>
                <c:pt idx="21" formatCode="0">
                  <c:v>12387.562644729895</c:v>
                </c:pt>
                <c:pt idx="22" formatCode="0">
                  <c:v>12447.839692853084</c:v>
                </c:pt>
                <c:pt idx="23" formatCode="0">
                  <c:v>12505.825792104388</c:v>
                </c:pt>
                <c:pt idx="24" formatCode="0">
                  <c:v>12561.698225093773</c:v>
                </c:pt>
                <c:pt idx="25" formatCode="0">
                  <c:v>12615.614121823623</c:v>
                </c:pt>
                <c:pt idx="26" formatCode="0">
                  <c:v>12667.71342673318</c:v>
                </c:pt>
              </c:numCache>
            </c:numRef>
          </c:val>
          <c:smooth val="0"/>
        </c:ser>
        <c:ser>
          <c:idx val="2"/>
          <c:order val="2"/>
          <c:tx>
            <c:v>Optimistični scenario</c:v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'prognoza2016-2025 novi'!$A$7:$A$33</c:f>
              <c:numCache>
                <c:formatCode>General</c:formatCode>
                <c:ptCount val="2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 formatCode="0">
                  <c:v>2019</c:v>
                </c:pt>
                <c:pt idx="19" formatCode="0">
                  <c:v>2020</c:v>
                </c:pt>
                <c:pt idx="20" formatCode="0">
                  <c:v>2021</c:v>
                </c:pt>
                <c:pt idx="21" formatCode="0">
                  <c:v>2022</c:v>
                </c:pt>
                <c:pt idx="22" formatCode="0">
                  <c:v>2023</c:v>
                </c:pt>
                <c:pt idx="23" formatCode="0">
                  <c:v>2024</c:v>
                </c:pt>
                <c:pt idx="24" formatCode="0">
                  <c:v>2025</c:v>
                </c:pt>
                <c:pt idx="25" formatCode="0">
                  <c:v>2026</c:v>
                </c:pt>
                <c:pt idx="26" formatCode="0">
                  <c:v>2027</c:v>
                </c:pt>
              </c:numCache>
            </c:numRef>
          </c:cat>
          <c:val>
            <c:numRef>
              <c:f>'prognoza2016-2025 novi'!$J$7:$J$33</c:f>
              <c:numCache>
                <c:formatCode>General</c:formatCode>
                <c:ptCount val="27"/>
                <c:pt idx="15" formatCode="0">
                  <c:v>12015</c:v>
                </c:pt>
                <c:pt idx="16" formatCode="0">
                  <c:v>12267.314999999999</c:v>
                </c:pt>
                <c:pt idx="17" formatCode="0">
                  <c:v>12537.436229999999</c:v>
                </c:pt>
                <c:pt idx="18" formatCode="0">
                  <c:v>12819.91517586</c:v>
                </c:pt>
                <c:pt idx="19" formatCode="0">
                  <c:v>13108.912180786079</c:v>
                </c:pt>
                <c:pt idx="20" formatCode="0">
                  <c:v>13404.581012836959</c:v>
                </c:pt>
                <c:pt idx="21" formatCode="0">
                  <c:v>13707.07913971282</c:v>
                </c:pt>
                <c:pt idx="22" formatCode="0">
                  <c:v>14016.567819277752</c:v>
                </c:pt>
                <c:pt idx="23" formatCode="0">
                  <c:v>14333.212192328087</c:v>
                </c:pt>
                <c:pt idx="24" formatCode="0">
                  <c:v>14657.181377662964</c:v>
                </c:pt>
                <c:pt idx="25" formatCode="0">
                  <c:v>14988.648569514902</c:v>
                </c:pt>
                <c:pt idx="26" formatCode="0">
                  <c:v>15327.79113739961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098240"/>
        <c:axId val="79100160"/>
      </c:lineChart>
      <c:catAx>
        <c:axId val="79098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endParaRPr lang="sr-Latn-RS"/>
          </a:p>
        </c:txPr>
        <c:crossAx val="7910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9100160"/>
        <c:scaling>
          <c:orientation val="minMax"/>
          <c:min val="500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000" b="1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"/>
                    <a:cs typeface="Arial"/>
                  </a:defRPr>
                </a:pPr>
                <a:r>
                  <a:rPr lang="en-US" sz="1000" baseline="0">
                    <a:latin typeface="Times New Roman" pitchFamily="18" charset="0"/>
                  </a:rPr>
                  <a:t>GWh</a:t>
                </a:r>
              </a:p>
            </c:rich>
          </c:tx>
          <c:layout>
            <c:manualLayout>
              <c:xMode val="edge"/>
              <c:yMode val="edge"/>
              <c:x val="4.7592452248526033E-2"/>
              <c:y val="2.9341069208454213E-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Times New Roman" pitchFamily="18" charset="0"/>
                <a:ea typeface="Arial"/>
                <a:cs typeface="Arial"/>
              </a:defRPr>
            </a:pPr>
            <a:endParaRPr lang="sr-Latn-RS"/>
          </a:p>
        </c:txPr>
        <c:crossAx val="79098240"/>
        <c:crosses val="autoZero"/>
        <c:crossBetween val="between"/>
      </c:valAx>
      <c:spPr>
        <a:solidFill>
          <a:schemeClr val="bg1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4.0126731299629473E-2"/>
          <c:y val="0.91341213382809849"/>
          <c:w val="0.95987326870037049"/>
          <c:h val="7.5455715094436729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1" i="0" u="none" strike="noStrike" baseline="0">
              <a:solidFill>
                <a:srgbClr val="000000"/>
              </a:solidFill>
              <a:latin typeface="Times New Roman" pitchFamily="18" charset="0"/>
              <a:ea typeface="Arial"/>
              <a:cs typeface="Arial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475026522709946E-2"/>
          <c:y val="4.9729242619862508E-2"/>
          <c:w val="0.87910087055768549"/>
          <c:h val="0.71886397451156525"/>
        </c:manualLayout>
      </c:layout>
      <c:barChart>
        <c:barDir val="col"/>
        <c:grouping val="clustered"/>
        <c:varyColors val="0"/>
        <c:ser>
          <c:idx val="0"/>
          <c:order val="0"/>
          <c:tx>
            <c:v>Scenario 1. Niži scenario potrošnje</c:v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'9-II-Tabele i dijagrami'!$N$3:$W$3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'9-II-Tabele i dijagrami'!$N$79:$W$79</c:f>
              <c:numCache>
                <c:formatCode>#,##0.0</c:formatCode>
                <c:ptCount val="10"/>
                <c:pt idx="0">
                  <c:v>12437.639499999999</c:v>
                </c:pt>
                <c:pt idx="1">
                  <c:v>12525.11642</c:v>
                </c:pt>
                <c:pt idx="2">
                  <c:v>12589.71623176</c:v>
                </c:pt>
                <c:pt idx="3">
                  <c:v>12823.413406992329</c:v>
                </c:pt>
                <c:pt idx="4">
                  <c:v>12860.405482965989</c:v>
                </c:pt>
                <c:pt idx="5">
                  <c:v>12916.767781134522</c:v>
                </c:pt>
                <c:pt idx="6">
                  <c:v>13070.194024211854</c:v>
                </c:pt>
                <c:pt idx="7">
                  <c:v>13120.732070230806</c:v>
                </c:pt>
                <c:pt idx="8">
                  <c:v>13172.7539456468</c:v>
                </c:pt>
                <c:pt idx="9">
                  <c:v>13220.679877441951</c:v>
                </c:pt>
              </c:numCache>
            </c:numRef>
          </c:val>
        </c:ser>
        <c:ser>
          <c:idx val="1"/>
          <c:order val="1"/>
          <c:tx>
            <c:v>Scenario 2. Bazni scenario potrošnje</c:v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'9-II-Tabele i dijagrami'!$N$3:$W$3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'9-II-Tabele i dijagrami'!$N$80:$W$80</c:f>
              <c:numCache>
                <c:formatCode>#,##0.0</c:formatCode>
                <c:ptCount val="10"/>
                <c:pt idx="0">
                  <c:v>12579.639499999999</c:v>
                </c:pt>
                <c:pt idx="1">
                  <c:v>12730.614320000001</c:v>
                </c:pt>
                <c:pt idx="2">
                  <c:v>12861.947319999999</c:v>
                </c:pt>
                <c:pt idx="3">
                  <c:v>13165.67302</c:v>
                </c:pt>
                <c:pt idx="4">
                  <c:v>13275.81402</c:v>
                </c:pt>
                <c:pt idx="5">
                  <c:v>13406.482019999999</c:v>
                </c:pt>
                <c:pt idx="6">
                  <c:v>13638.40602</c:v>
                </c:pt>
                <c:pt idx="7">
                  <c:v>13769.668020000001</c:v>
                </c:pt>
                <c:pt idx="8">
                  <c:v>13905.67302</c:v>
                </c:pt>
                <c:pt idx="9">
                  <c:v>14039.873019999999</c:v>
                </c:pt>
              </c:numCache>
            </c:numRef>
          </c:val>
        </c:ser>
        <c:ser>
          <c:idx val="2"/>
          <c:order val="2"/>
          <c:tx>
            <c:v>Scenario 3. Viši scenario potrošnje</c:v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'9-II-Tabele i dijagrami'!$N$3:$W$3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'9-II-Tabele i dijagrami'!$N$81:$W$81</c:f>
              <c:numCache>
                <c:formatCode>#,##0.0</c:formatCode>
                <c:ptCount val="10"/>
                <c:pt idx="0">
                  <c:v>12855.639499999999</c:v>
                </c:pt>
                <c:pt idx="1">
                  <c:v>13154.614320000001</c:v>
                </c:pt>
                <c:pt idx="2">
                  <c:v>13439.947319999999</c:v>
                </c:pt>
                <c:pt idx="3">
                  <c:v>13904.67302</c:v>
                </c:pt>
                <c:pt idx="4">
                  <c:v>14180.81402</c:v>
                </c:pt>
                <c:pt idx="5">
                  <c:v>14486.482019999999</c:v>
                </c:pt>
                <c:pt idx="6">
                  <c:v>14897.40602</c:v>
                </c:pt>
                <c:pt idx="7">
                  <c:v>15215.668020000001</c:v>
                </c:pt>
                <c:pt idx="8">
                  <c:v>15545.67302</c:v>
                </c:pt>
                <c:pt idx="9">
                  <c:v>15880.873019999999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165312"/>
        <c:axId val="81273216"/>
      </c:barChart>
      <c:lineChart>
        <c:grouping val="standard"/>
        <c:varyColors val="0"/>
        <c:ser>
          <c:idx val="3"/>
          <c:order val="3"/>
          <c:tx>
            <c:v> Proizvodnja bilansirano</c:v>
          </c:tx>
          <c:spPr>
            <a:ln w="38100">
              <a:solidFill>
                <a:srgbClr val="008000"/>
              </a:solidFill>
              <a:prstDash val="solid"/>
            </a:ln>
          </c:spPr>
          <c:marker>
            <c:symbol val="circle"/>
            <c:size val="10"/>
            <c:spPr>
              <a:noFill/>
              <a:ln w="9525">
                <a:noFill/>
              </a:ln>
            </c:spPr>
          </c:marker>
          <c:cat>
            <c:numRef>
              <c:f>'9-II-Tabele i dijagrami'!$N$3:$W$3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'9-II-Tabele i dijagrami'!$N$77:$W$77</c:f>
              <c:numCache>
                <c:formatCode>#,##0.0</c:formatCode>
                <c:ptCount val="10"/>
                <c:pt idx="0">
                  <c:v>16770.5</c:v>
                </c:pt>
                <c:pt idx="1">
                  <c:v>17611.28</c:v>
                </c:pt>
                <c:pt idx="2">
                  <c:v>17418.28</c:v>
                </c:pt>
                <c:pt idx="3">
                  <c:v>26298.58</c:v>
                </c:pt>
                <c:pt idx="4">
                  <c:v>24937.58</c:v>
                </c:pt>
                <c:pt idx="5">
                  <c:v>24709.58</c:v>
                </c:pt>
                <c:pt idx="6">
                  <c:v>29705.58</c:v>
                </c:pt>
                <c:pt idx="7">
                  <c:v>29403.58</c:v>
                </c:pt>
                <c:pt idx="8">
                  <c:v>29298.58</c:v>
                </c:pt>
                <c:pt idx="9">
                  <c:v>29098.58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165312"/>
        <c:axId val="81273216"/>
      </c:lineChart>
      <c:catAx>
        <c:axId val="79165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5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bs-Latn-BA"/>
                  <a:t>g</a:t>
                </a:r>
                <a:r>
                  <a:rPr lang="en-US"/>
                  <a:t>odina</a:t>
                </a:r>
              </a:p>
            </c:rich>
          </c:tx>
          <c:layout>
            <c:manualLayout>
              <c:xMode val="edge"/>
              <c:yMode val="edge"/>
              <c:x val="0.89092850549795666"/>
              <c:y val="0.8156161380485220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sr-Latn-RS"/>
          </a:p>
        </c:txPr>
        <c:crossAx val="81273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273216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 sz="115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GWh</a:t>
                </a:r>
              </a:p>
            </c:rich>
          </c:tx>
          <c:layout>
            <c:manualLayout>
              <c:xMode val="edge"/>
              <c:yMode val="edge"/>
              <c:x val="7.650597287598096E-2"/>
              <c:y val="8.4083787576820761E-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sr-Latn-RS"/>
          </a:p>
        </c:txPr>
        <c:crossAx val="79165312"/>
        <c:crosses val="autoZero"/>
        <c:crossBetween val="between"/>
      </c:valAx>
      <c:spPr>
        <a:solidFill>
          <a:schemeClr val="bg1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1.0740222982263297E-2"/>
          <c:y val="0.86037651678330862"/>
          <c:w val="0.95176842322968092"/>
          <c:h val="0.1396234832166914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1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5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r-Latn-R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129826030725925E-2"/>
          <c:y val="7.4379983420645571E-2"/>
          <c:w val="0.92473118279569888"/>
          <c:h val="0.83333438320209974"/>
        </c:manualLayout>
      </c:layout>
      <c:barChart>
        <c:barDir val="col"/>
        <c:grouping val="clustered"/>
        <c:varyColors val="0"/>
        <c:ser>
          <c:idx val="0"/>
          <c:order val="0"/>
          <c:tx>
            <c:v>HE</c:v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-9.7242143469794193E-2"/>
                  <c:y val="9.6665879265091861E-2"/>
                </c:manualLayout>
              </c:layout>
              <c:tx>
                <c:rich>
                  <a:bodyPr/>
                  <a:lstStyle/>
                  <a:p>
                    <a:r>
                      <a:rPr lang="bs-Latn-BA" sz="900"/>
                      <a:t>HE Dub</a:t>
                    </a:r>
                    <a:endParaRPr lang="bs-Latn-BA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39831697054698462"/>
                  <c:y val="-0.26333333333333331"/>
                </c:manualLayout>
              </c:layout>
              <c:tx>
                <c:rich>
                  <a:bodyPr/>
                  <a:lstStyle/>
                  <a:p>
                    <a:r>
                      <a:rPr lang="bs-Latn-BA" sz="900"/>
                      <a:t>blok 8 TE Kakanj</a:t>
                    </a:r>
                  </a:p>
                  <a:p>
                    <a:r>
                      <a:rPr lang="bs-Latn-BA" sz="900"/>
                      <a:t>KTG Zenica</a:t>
                    </a:r>
                    <a:endParaRPr lang="bs-Latn-BA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7731839026681029"/>
                  <c:y val="-5.8210467845577075E-2"/>
                </c:manualLayout>
              </c:layout>
              <c:tx>
                <c:rich>
                  <a:bodyPr/>
                  <a:lstStyle/>
                  <a:p>
                    <a:r>
                      <a:rPr lang="bs-Latn-BA" sz="900"/>
                      <a:t>HE</a:t>
                    </a:r>
                    <a:r>
                      <a:rPr lang="bs-Latn-BA" sz="900" baseline="0"/>
                      <a:t> Mrsovo</a:t>
                    </a:r>
                  </a:p>
                  <a:p>
                    <a:r>
                      <a:rPr lang="bs-Latn-BA" sz="900"/>
                      <a:t>HE Vranduk</a:t>
                    </a:r>
                  </a:p>
                  <a:p>
                    <a:r>
                      <a:rPr lang="bs-Latn-BA" sz="900"/>
                      <a:t>HE  Dabar</a:t>
                    </a:r>
                    <a:endParaRPr lang="bs-Latn-BA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'SVE 2017'!$B$34:$K$34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'SVE 2017'!$B$35:$K$35</c:f>
              <c:numCache>
                <c:formatCode>General</c:formatCode>
                <c:ptCount val="10"/>
                <c:pt idx="0">
                  <c:v>9.4</c:v>
                </c:pt>
                <c:pt idx="1">
                  <c:v>215.59999999999997</c:v>
                </c:pt>
                <c:pt idx="2">
                  <c:v>0</c:v>
                </c:pt>
                <c:pt idx="3">
                  <c:v>34.4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v>TE</c:v>
          </c:tx>
          <c:spPr>
            <a:solidFill>
              <a:schemeClr val="accent6">
                <a:lumMod val="50000"/>
              </a:schemeClr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'SVE 2017'!$B$34:$K$34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'SVE 2017'!$B$36:$K$36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1400</c:v>
                </c:pt>
                <c:pt idx="4">
                  <c:v>0</c:v>
                </c:pt>
                <c:pt idx="5">
                  <c:v>0</c:v>
                </c:pt>
                <c:pt idx="6">
                  <c:v>687.5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v>VE</c:v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0.31670504862341442"/>
                  <c:y val="0.13179019747703477"/>
                </c:manualLayout>
              </c:layout>
              <c:tx>
                <c:rich>
                  <a:bodyPr/>
                  <a:lstStyle/>
                  <a:p>
                    <a:r>
                      <a:rPr lang="bs-Latn-BA" sz="900"/>
                      <a:t>Tuzla</a:t>
                    </a:r>
                    <a:r>
                      <a:rPr lang="bs-Latn-BA" sz="900" baseline="0"/>
                      <a:t>  G3</a:t>
                    </a:r>
                    <a:endParaRPr lang="bs-Latn-BA" baseline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'SVE 2017'!$B$34:$K$34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'SVE 2017'!$B$37:$K$37</c:f>
              <c:numCache>
                <c:formatCode>General</c:formatCode>
                <c:ptCount val="10"/>
                <c:pt idx="0">
                  <c:v>101.6</c:v>
                </c:pt>
                <c:pt idx="1">
                  <c:v>48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v>Izlazak iz pogona</c:v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numRef>
              <c:f>'SVE 2017'!$B$34:$K$34</c:f>
              <c:numCache>
                <c:formatCode>General</c:formatCode>
                <c:ptCount val="10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</c:numCache>
            </c:numRef>
          </c:cat>
          <c:val>
            <c:numRef>
              <c:f>'SVE 2017'!$B$38:$K$38</c:f>
              <c:numCache>
                <c:formatCode>#,##0.0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-100</c:v>
                </c:pt>
                <c:pt idx="5">
                  <c:v>-200</c:v>
                </c:pt>
                <c:pt idx="6">
                  <c:v>0</c:v>
                </c:pt>
                <c:pt idx="7">
                  <c:v>0</c:v>
                </c:pt>
                <c:pt idx="8">
                  <c:v>-118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990784"/>
        <c:axId val="81992704"/>
      </c:barChart>
      <c:catAx>
        <c:axId val="81990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bs-Latn-BA"/>
                  <a:t>godina</a:t>
                </a:r>
              </a:p>
            </c:rich>
          </c:tx>
          <c:layout>
            <c:manualLayout>
              <c:xMode val="edge"/>
              <c:yMode val="edge"/>
              <c:x val="0.89387564282374943"/>
              <c:y val="0.8141677165354330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sr-Latn-RS"/>
          </a:p>
        </c:txPr>
        <c:crossAx val="81992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992704"/>
        <c:scaling>
          <c:orientation val="minMax"/>
          <c:max val="1500"/>
          <c:min val="-600"/>
        </c:scaling>
        <c:delete val="0"/>
        <c:axPos val="l"/>
        <c:majorGridlines>
          <c:spPr>
            <a:ln w="3175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bs-Latn-BA"/>
                  <a:t>(MW)</a:t>
                </a:r>
              </a:p>
            </c:rich>
          </c:tx>
          <c:layout>
            <c:manualLayout>
              <c:xMode val="edge"/>
              <c:yMode val="edge"/>
              <c:x val="1.82328190743338E-2"/>
              <c:y val="1.5000524934383202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sr-Latn-RS"/>
          </a:p>
        </c:txPr>
        <c:crossAx val="81990784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sr-Latn-R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0.06838</cdr:x>
      <cdr:y>0.55385</cdr:y>
    </cdr:from>
    <cdr:to>
      <cdr:x>0.17076</cdr:x>
      <cdr:y>0.65934</cdr:y>
    </cdr:to>
    <cdr:sp macro="" textlink="">
      <cdr:nvSpPr>
        <cdr:cNvPr id="17" name="TextBox 8"/>
        <cdr:cNvSpPr txBox="1"/>
      </cdr:nvSpPr>
      <cdr:spPr>
        <a:xfrm xmlns:a="http://schemas.openxmlformats.org/drawingml/2006/main">
          <a:off x="576064" y="2592288"/>
          <a:ext cx="862545" cy="4937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bs-Latn-BA" sz="800" dirty="0">
              <a:latin typeface="Times New Roman" pitchFamily="18" charset="0"/>
              <a:cs typeface="Times New Roman" pitchFamily="18" charset="0"/>
            </a:rPr>
            <a:t>VE</a:t>
          </a:r>
          <a:r>
            <a:rPr lang="bs-Latn-BA" sz="800" dirty="0"/>
            <a:t> </a:t>
          </a:r>
          <a:r>
            <a:rPr lang="bs-Latn-BA" sz="900" dirty="0">
              <a:latin typeface="Times New Roman" pitchFamily="18" charset="0"/>
              <a:cs typeface="Times New Roman" pitchFamily="18" charset="0"/>
            </a:rPr>
            <a:t>Trusina</a:t>
          </a:r>
        </a:p>
        <a:p xmlns:a="http://schemas.openxmlformats.org/drawingml/2006/main">
          <a:r>
            <a:rPr lang="bs-Latn-BA" sz="700" dirty="0">
              <a:latin typeface="Times New Roman" pitchFamily="18" charset="0"/>
              <a:cs typeface="Times New Roman" pitchFamily="18" charset="0"/>
            </a:rPr>
            <a:t>VE </a:t>
          </a:r>
          <a:r>
            <a:rPr lang="bs-Latn-BA" sz="800" dirty="0">
              <a:latin typeface="Times New Roman" pitchFamily="18" charset="0"/>
              <a:cs typeface="Times New Roman" pitchFamily="18" charset="0"/>
            </a:rPr>
            <a:t>Mesihovina</a:t>
          </a:r>
          <a:r>
            <a:rPr lang="bs-Latn-BA" sz="700" dirty="0">
              <a:latin typeface="Times New Roman" pitchFamily="18" charset="0"/>
              <a:cs typeface="Times New Roman" pitchFamily="18" charset="0"/>
            </a:rPr>
            <a:t> </a:t>
          </a:r>
        </a:p>
        <a:p xmlns:a="http://schemas.openxmlformats.org/drawingml/2006/main">
          <a:endParaRPr lang="bs-Latn-BA" sz="8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bs-Latn-BA" sz="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0.38056</cdr:x>
      <cdr:y>0.07083</cdr:y>
    </cdr:from>
    <cdr:to>
      <cdr:x>0.49191</cdr:x>
      <cdr:y>0.17933</cdr:y>
    </cdr:to>
    <cdr:sp macro="" textlink="">
      <cdr:nvSpPr>
        <cdr:cNvPr id="18" name="TextBox 3"/>
        <cdr:cNvSpPr txBox="1"/>
      </cdr:nvSpPr>
      <cdr:spPr>
        <a:xfrm xmlns:a="http://schemas.openxmlformats.org/drawingml/2006/main">
          <a:off x="3206194" y="331521"/>
          <a:ext cx="938077" cy="507831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bs-Latn-BA" sz="900" dirty="0">
              <a:latin typeface="Times New Roman" pitchFamily="18" charset="0"/>
              <a:cs typeface="Times New Roman" pitchFamily="18" charset="0"/>
            </a:rPr>
            <a:t>blok</a:t>
          </a:r>
          <a:r>
            <a:rPr lang="bs-Latn-BA" sz="900" baseline="0" dirty="0">
              <a:latin typeface="Times New Roman" pitchFamily="18" charset="0"/>
              <a:cs typeface="Times New Roman" pitchFamily="18" charset="0"/>
            </a:rPr>
            <a:t> 7 TE Tuzla</a:t>
          </a:r>
        </a:p>
        <a:p xmlns:a="http://schemas.openxmlformats.org/drawingml/2006/main">
          <a:r>
            <a:rPr lang="bs-Latn-BA" sz="900" baseline="0" dirty="0">
              <a:latin typeface="Times New Roman" pitchFamily="18" charset="0"/>
              <a:cs typeface="Times New Roman" pitchFamily="18" charset="0"/>
            </a:rPr>
            <a:t>TE Banovići</a:t>
          </a:r>
        </a:p>
        <a:p xmlns:a="http://schemas.openxmlformats.org/drawingml/2006/main">
          <a:r>
            <a:rPr lang="bs-Latn-BA" sz="900" baseline="0" dirty="0">
              <a:latin typeface="Times New Roman" pitchFamily="18" charset="0"/>
              <a:cs typeface="Times New Roman" pitchFamily="18" charset="0"/>
            </a:rPr>
            <a:t>TE Ugljevik 3</a:t>
          </a:r>
        </a:p>
      </cdr:txBody>
    </cdr:sp>
  </cdr:relSizeAnchor>
  <cdr:relSizeAnchor xmlns:cdr="http://schemas.openxmlformats.org/drawingml/2006/chartDrawing">
    <cdr:from>
      <cdr:x>0.30769</cdr:x>
      <cdr:y>0.6</cdr:y>
    </cdr:from>
    <cdr:to>
      <cdr:x>0.37622</cdr:x>
      <cdr:y>0.64932</cdr:y>
    </cdr:to>
    <cdr:sp macro="" textlink="">
      <cdr:nvSpPr>
        <cdr:cNvPr id="19" name="TextBox 3"/>
        <cdr:cNvSpPr txBox="1"/>
      </cdr:nvSpPr>
      <cdr:spPr>
        <a:xfrm xmlns:a="http://schemas.openxmlformats.org/drawingml/2006/main">
          <a:off x="2592269" y="2808312"/>
          <a:ext cx="577402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/>
        <a:p xmlns:a="http://schemas.openxmlformats.org/drawingml/2006/main">
          <a:r>
            <a:rPr lang="bs-Latn-BA" sz="800" dirty="0">
              <a:latin typeface="Times New Roman" panose="02020603050405020304" pitchFamily="18" charset="0"/>
              <a:cs typeface="Times New Roman" panose="02020603050405020304" pitchFamily="18" charset="0"/>
            </a:rPr>
            <a:t>HE </a:t>
          </a:r>
          <a:r>
            <a:rPr lang="bs-Latn-BA" sz="900" dirty="0">
              <a:latin typeface="Times New Roman" panose="02020603050405020304" pitchFamily="18" charset="0"/>
              <a:cs typeface="Times New Roman" panose="02020603050405020304" pitchFamily="18" charset="0"/>
            </a:rPr>
            <a:t>Ulog</a:t>
          </a:r>
        </a:p>
      </cdr:txBody>
    </cdr:sp>
  </cdr:relSizeAnchor>
  <cdr:relSizeAnchor xmlns:cdr="http://schemas.openxmlformats.org/drawingml/2006/chartDrawing">
    <cdr:from>
      <cdr:x>0.17532</cdr:x>
      <cdr:y>0.58583</cdr:y>
    </cdr:from>
    <cdr:to>
      <cdr:x>0.24684</cdr:x>
      <cdr:y>0.675</cdr:y>
    </cdr:to>
    <cdr:sp macro="" textlink="">
      <cdr:nvSpPr>
        <cdr:cNvPr id="20" name="TextBox 8"/>
        <cdr:cNvSpPr txBox="1"/>
      </cdr:nvSpPr>
      <cdr:spPr>
        <a:xfrm xmlns:a="http://schemas.openxmlformats.org/drawingml/2006/main">
          <a:off x="1190671" y="2232011"/>
          <a:ext cx="485729" cy="3397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bs-Latn-BA" sz="800" dirty="0">
              <a:latin typeface="Times New Roman" pitchFamily="18" charset="0"/>
              <a:cs typeface="Times New Roman" pitchFamily="18" charset="0"/>
            </a:rPr>
            <a:t>VE</a:t>
          </a:r>
          <a:r>
            <a:rPr lang="bs-Latn-BA" sz="1100" dirty="0"/>
            <a:t> </a:t>
          </a:r>
          <a:r>
            <a:rPr lang="bs-Latn-BA" sz="900" dirty="0">
              <a:latin typeface="Times New Roman" pitchFamily="18" charset="0"/>
              <a:cs typeface="Times New Roman" pitchFamily="18" charset="0"/>
            </a:rPr>
            <a:t>Podveležje</a:t>
          </a:r>
        </a:p>
        <a:p xmlns:a="http://schemas.openxmlformats.org/drawingml/2006/main">
          <a:endParaRPr lang="bs-Latn-BA" sz="8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bs-Latn-BA" sz="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2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3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4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5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5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5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5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5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6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7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8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9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9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9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9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9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9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0.57043</cdr:x>
      <cdr:y>0.74942</cdr:y>
    </cdr:from>
    <cdr:to>
      <cdr:x>0.67281</cdr:x>
      <cdr:y>0.79942</cdr:y>
    </cdr:to>
    <cdr:sp macro="" textlink="">
      <cdr:nvSpPr>
        <cdr:cNvPr id="96" name="TextBox 8"/>
        <cdr:cNvSpPr txBox="1"/>
      </cdr:nvSpPr>
      <cdr:spPr>
        <a:xfrm xmlns:a="http://schemas.openxmlformats.org/drawingml/2006/main">
          <a:off x="3285751" y="2421767"/>
          <a:ext cx="589718" cy="161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bs-Latn-BA" sz="900" dirty="0">
              <a:latin typeface="Times New Roman" pitchFamily="18" charset="0"/>
              <a:cs typeface="Times New Roman" pitchFamily="18" charset="0"/>
            </a:rPr>
            <a:t>Tuzla G4</a:t>
          </a:r>
        </a:p>
        <a:p xmlns:a="http://schemas.openxmlformats.org/drawingml/2006/main">
          <a:endParaRPr lang="bs-Latn-BA" sz="9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bs-Latn-BA" sz="9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0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1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2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3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0.84532</cdr:x>
      <cdr:y>0.71692</cdr:y>
    </cdr:from>
    <cdr:to>
      <cdr:x>0.9477</cdr:x>
      <cdr:y>0.77692</cdr:y>
    </cdr:to>
    <cdr:sp macro="" textlink="">
      <cdr:nvSpPr>
        <cdr:cNvPr id="137" name="TextBox 8"/>
        <cdr:cNvSpPr txBox="1"/>
      </cdr:nvSpPr>
      <cdr:spPr>
        <a:xfrm xmlns:a="http://schemas.openxmlformats.org/drawingml/2006/main">
          <a:off x="4869141" y="2316742"/>
          <a:ext cx="589717" cy="193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bs-Latn-BA" sz="900" dirty="0">
              <a:latin typeface="Times New Roman" pitchFamily="18" charset="0"/>
              <a:cs typeface="Times New Roman" pitchFamily="18" charset="0"/>
            </a:rPr>
            <a:t>Kakanj</a:t>
          </a:r>
          <a:r>
            <a:rPr lang="bs-Latn-BA" sz="800" baseline="0" dirty="0">
              <a:latin typeface="Times New Roman" pitchFamily="18" charset="0"/>
              <a:cs typeface="Times New Roman" pitchFamily="18" charset="0"/>
            </a:rPr>
            <a:t> G5</a:t>
          </a:r>
          <a:endParaRPr lang="bs-Latn-BA" sz="8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bs-Latn-BA" sz="8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bs-Latn-BA" sz="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4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5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6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7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8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59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60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61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62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63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  <cdr:relSizeAnchor xmlns:cdr="http://schemas.openxmlformats.org/drawingml/2006/chartDrawing">
    <cdr:from>
      <cdr:x>0.58065</cdr:x>
      <cdr:y>0.42</cdr:y>
    </cdr:from>
    <cdr:to>
      <cdr:x>0.71529</cdr:x>
      <cdr:y>0.455</cdr:y>
    </cdr:to>
    <cdr:sp macro="" textlink="">
      <cdr:nvSpPr>
        <cdr:cNvPr id="164" name="TextBox 2"/>
        <cdr:cNvSpPr txBox="1"/>
      </cdr:nvSpPr>
      <cdr:spPr>
        <a:xfrm xmlns:a="http://schemas.openxmlformats.org/drawingml/2006/main">
          <a:off x="3943350" y="1600200"/>
          <a:ext cx="914400" cy="13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bs-Latn-BA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4A144491-CB56-4B54-9614-CAEEE2089D56}" type="datetimeFigureOut">
              <a:rPr lang="bs-Latn-BA" smtClean="0"/>
              <a:t>26.9.2017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9A9F863C-64CC-49F9-97DD-352BD399C9B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13214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F863C-64CC-49F9-97DD-352BD399C9BC}" type="slidenum">
              <a:rPr lang="bs-Latn-BA" smtClean="0"/>
              <a:t>1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503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D05D-7288-4A78-88CE-0F280F554CC7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8117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41D92-089C-4E97-B820-EBB27C7FC391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7498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49FF9-2196-406D-A37A-0A2B8A76822B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5783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9A03-EF9F-4700-901C-8A333EB82602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7648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E3C1-AA6E-4B06-B705-33E7A106EABC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22622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34FD0-EBC1-4082-A47E-5EDE19981450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8519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B85B5-4237-41BF-A587-5E4C871ECFA8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6512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05D59-70EC-41D8-ADB2-AF68477ECD5D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9965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07757-8C79-48BE-BFDC-80D895584C85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3268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87022-6831-4476-A76F-5AFECE7E9FA2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80805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7F6C5-9B00-4C13-8B30-EEB492CE0F92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83474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63239-00A8-4A95-B4DF-F7F11BC283E4}" type="datetime1">
              <a:rPr lang="bs-Latn-BA" smtClean="0"/>
              <a:t>26.9.2017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96F6A-872F-4715-A3BA-F1AF9FCF0BF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6160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8458" y="0"/>
            <a:ext cx="9144000" cy="2204864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BOSANSKOHERCEGOVAČKI KOMITET MEĐUNARODNOG VIJEĆA </a:t>
            </a:r>
            <a:b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ZA VELIKE ELEKTRIČNE SISTEME – BH K CIGRÉ</a:t>
            </a:r>
            <a:b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SARAJEVO</a:t>
            </a:r>
            <a:b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XIII SAVJETOVANJE BOSANSKOHERCEGOVAČKOG KOMITETA</a:t>
            </a:r>
            <a:b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Neum  17.09. – 21.09.2017.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1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bs-Latn-BA" sz="2000" b="1" dirty="0">
                <a:solidFill>
                  <a:schemeClr val="bg1"/>
                </a:solidFill>
              </a:rPr>
              <a:t>Okrugli </a:t>
            </a:r>
            <a:r>
              <a:rPr lang="bs-Latn-BA" sz="2000" b="1" dirty="0" smtClean="0">
                <a:solidFill>
                  <a:schemeClr val="bg1"/>
                </a:solidFill>
              </a:rPr>
              <a:t>sto: </a:t>
            </a:r>
            <a:r>
              <a:rPr lang="bs-Latn-BA" sz="2000" b="1" i="1" dirty="0">
                <a:solidFill>
                  <a:schemeClr val="bg1"/>
                </a:solidFill>
              </a:rPr>
              <a:t>Koordinacija razvoja EES u BiH na različitim naponskim nivoima (VN i SN mreže i postrojenja</a:t>
            </a:r>
            <a:r>
              <a:rPr lang="bs-Latn-BA" sz="2000" b="1" i="1" dirty="0" smtClean="0">
                <a:solidFill>
                  <a:schemeClr val="bg1"/>
                </a:solidFill>
              </a:rPr>
              <a:t>)</a:t>
            </a: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0"/>
            <a:ext cx="1907704" cy="1213717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8458" y="2131696"/>
            <a:ext cx="9125542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l-PL" sz="2800" b="1" cap="all" dirty="0"/>
              <a:t> </a:t>
            </a:r>
            <a:r>
              <a:rPr lang="bs-Latn-BA" sz="2800" dirty="0"/>
              <a:t/>
            </a:r>
            <a:br>
              <a:rPr lang="bs-Latn-BA" sz="2800" dirty="0"/>
            </a:br>
            <a:r>
              <a:rPr lang="bs-Latn-BA" sz="2800" b="1" cap="all" dirty="0" smtClean="0"/>
              <a:t>INDIKATIVNI PLAN RAZVOJA PROIZVODNJE 2018-2027</a:t>
            </a:r>
            <a:r>
              <a:rPr lang="bs-Latn-BA" sz="2800" dirty="0"/>
              <a:t/>
            </a:r>
            <a:br>
              <a:rPr lang="bs-Latn-BA" sz="2800" dirty="0"/>
            </a:br>
            <a:r>
              <a:rPr lang="bs-Latn-BA" sz="1800" b="1" cap="all" dirty="0" smtClean="0"/>
              <a:t/>
            </a:r>
            <a:br>
              <a:rPr lang="bs-Latn-BA" sz="1800" b="1" cap="all" dirty="0" smtClean="0"/>
            </a:br>
            <a:r>
              <a:rPr lang="hr-HR" sz="1600" b="1" dirty="0" smtClean="0"/>
              <a:t>Bojan Zečević, dipl.ing.el.</a:t>
            </a:r>
            <a:r>
              <a:rPr lang="hr-HR" sz="1600" b="1" dirty="0"/>
              <a:t> </a:t>
            </a:r>
            <a:r>
              <a:rPr lang="hr-HR" sz="1600" b="1" dirty="0" smtClean="0"/>
              <a:t>      Edina Aganović, </a:t>
            </a:r>
            <a:r>
              <a:rPr lang="hr-HR" sz="1600" b="1" dirty="0"/>
              <a:t>dipl.ing.el.	  Vojislav </a:t>
            </a:r>
            <a:r>
              <a:rPr lang="hr-HR" sz="1600" b="1" dirty="0" smtClean="0"/>
              <a:t>Pantić, </a:t>
            </a:r>
            <a:r>
              <a:rPr lang="hr-HR" sz="1600" b="1" dirty="0"/>
              <a:t>dipl.ing.el.</a:t>
            </a:r>
            <a:r>
              <a:rPr lang="bs-Latn-BA" sz="1600" dirty="0"/>
              <a:t/>
            </a:r>
            <a:br>
              <a:rPr lang="bs-Latn-BA" sz="1600" dirty="0"/>
            </a:br>
            <a:r>
              <a:rPr lang="bs-Latn-BA" sz="1600" dirty="0" smtClean="0"/>
              <a:t>   </a:t>
            </a:r>
            <a:r>
              <a:rPr lang="hr-HR" sz="1600" b="1" dirty="0" smtClean="0"/>
              <a:t>Senad Hadžić, dipl.ing.el.            Nikola Janjić, dipl.ing.el.          Semir Hadžimuratović, </a:t>
            </a:r>
            <a:r>
              <a:rPr lang="hr-HR" sz="1600" b="1" dirty="0"/>
              <a:t>dipl.ing.el.</a:t>
            </a:r>
            <a:r>
              <a:rPr lang="bs-Latn-BA" sz="1600" dirty="0"/>
              <a:t/>
            </a:r>
            <a:br>
              <a:rPr lang="bs-Latn-BA" sz="1600" dirty="0"/>
            </a:br>
            <a:endParaRPr lang="hr-BA" sz="1600" b="1" dirty="0" smtClean="0"/>
          </a:p>
          <a:p>
            <a:pPr algn="ctr"/>
            <a:r>
              <a:rPr lang="hr-BA" sz="1800" b="1" dirty="0" smtClean="0"/>
              <a:t/>
            </a:r>
            <a:br>
              <a:rPr lang="hr-BA" sz="1800" b="1" dirty="0" smtClean="0"/>
            </a:br>
            <a:r>
              <a:rPr lang="hr-BA" sz="1800" b="1" dirty="0" smtClean="0"/>
              <a:t>Nezavisni operator sistema u BiH </a:t>
            </a:r>
            <a:endParaRPr lang="en-US" sz="1800" dirty="0" smtClean="0"/>
          </a:p>
          <a:p>
            <a:pPr algn="ctr"/>
            <a:r>
              <a:rPr lang="bs-Latn-BA" sz="2400" b="1" i="1" dirty="0" smtClean="0"/>
              <a:t/>
            </a:r>
            <a:br>
              <a:rPr lang="bs-Latn-BA" sz="2400" b="1" i="1" dirty="0" smtClean="0"/>
            </a:br>
            <a:r>
              <a:rPr lang="bs-Latn-BA" sz="2400" b="1" i="1" dirty="0"/>
              <a:t/>
            </a:r>
            <a:br>
              <a:rPr lang="bs-Latn-BA" sz="2400" b="1" i="1" dirty="0"/>
            </a:br>
            <a:r>
              <a:rPr lang="bs-Latn-BA" sz="2000" b="1" i="1" dirty="0" smtClean="0"/>
              <a:t>Neum, 19.09. 2017. godine</a:t>
            </a:r>
            <a:endParaRPr lang="en-US" sz="2000" i="1" dirty="0" smtClean="0"/>
          </a:p>
          <a:p>
            <a:pPr algn="ctr"/>
            <a:endParaRPr lang="en-US" sz="2800" dirty="0" smtClean="0"/>
          </a:p>
          <a:p>
            <a:pPr algn="ctr">
              <a:defRPr/>
            </a:pP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" name="Picture 4" descr="LOGO NOSBI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749016"/>
            <a:ext cx="1928317" cy="83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7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10</a:t>
            </a:fld>
            <a:endParaRPr lang="bs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200" dirty="0" smtClean="0">
                <a:latin typeface="Cambria" panose="02040503050406030204" pitchFamily="18" charset="0"/>
              </a:rPr>
              <a:t>Dinamika puštanja u pogon novih i izlaska iz pogona postojećih kapaciteta</a:t>
            </a:r>
            <a:endParaRPr lang="hr-BA" sz="3200" dirty="0">
              <a:latin typeface="Cambria" panose="02040503050406030204" pitchFamily="18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365632920"/>
              </p:ext>
            </p:extLst>
          </p:nvPr>
        </p:nvGraphicFramePr>
        <p:xfrm>
          <a:off x="323528" y="1628800"/>
          <a:ext cx="842493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86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11</a:t>
            </a:fld>
            <a:endParaRPr lang="bs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4000" dirty="0" smtClean="0">
                <a:latin typeface="Cambria" panose="02040503050406030204" pitchFamily="18" charset="0"/>
              </a:rPr>
              <a:t>Procjena jednovremenih maksimalnih snaga konzuma</a:t>
            </a:r>
            <a:endParaRPr lang="hr-BA" sz="4000" dirty="0">
              <a:latin typeface="Cambria" panose="020405030504060302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864660"/>
              </p:ext>
            </p:extLst>
          </p:nvPr>
        </p:nvGraphicFramePr>
        <p:xfrm>
          <a:off x="457200" y="1916832"/>
          <a:ext cx="8291264" cy="11936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3379"/>
                <a:gridCol w="666618"/>
                <a:gridCol w="666618"/>
                <a:gridCol w="664959"/>
                <a:gridCol w="664959"/>
                <a:gridCol w="664959"/>
                <a:gridCol w="664959"/>
                <a:gridCol w="664959"/>
                <a:gridCol w="666618"/>
                <a:gridCol w="666618"/>
                <a:gridCol w="666618"/>
              </a:tblGrid>
              <a:tr h="352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 (MW)</a:t>
                      </a:r>
                      <a:endParaRPr lang="bs-Latn-BA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2018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2019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2020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2021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2022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2023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2024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effectLst/>
                        </a:rPr>
                        <a:t>2025</a:t>
                      </a:r>
                      <a:endParaRPr lang="bs-Latn-BA" sz="16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effectLst/>
                        </a:rPr>
                        <a:t>2026</a:t>
                      </a:r>
                      <a:endParaRPr lang="bs-Latn-BA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effectLst/>
                        </a:rPr>
                        <a:t>2027</a:t>
                      </a:r>
                      <a:endParaRPr lang="bs-Latn-BA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704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Vršna snaga konzuma na prenosnoj mreži</a:t>
                      </a:r>
                      <a:endParaRPr lang="bs-Latn-BA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2.144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2.168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2.192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2.216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2.240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2.265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2.290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2.315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>
                          <a:effectLst/>
                        </a:rPr>
                        <a:t>2.341</a:t>
                      </a:r>
                      <a:endParaRPr lang="bs-Latn-BA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2.366</a:t>
                      </a:r>
                      <a:endParaRPr lang="bs-Latn-BA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395536" y="3933056"/>
            <a:ext cx="83529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sr-Latn-BA" sz="2400" dirty="0"/>
              <a:t>Na osnovu scenarija rasta potrošnje, rast maksimalnih snaga je procijenjen na 1,1 % </a:t>
            </a:r>
            <a:r>
              <a:rPr lang="sr-Latn-BA" sz="2400" dirty="0" smtClean="0"/>
              <a:t>godišnje</a:t>
            </a:r>
            <a:r>
              <a:rPr lang="sr-Latn-BA" sz="2400" smtClean="0"/>
              <a:t>. </a:t>
            </a:r>
          </a:p>
          <a:p>
            <a:pPr algn="just"/>
            <a:r>
              <a:rPr lang="hr-HR" sz="2400" smtClean="0"/>
              <a:t>Kao </a:t>
            </a:r>
            <a:r>
              <a:rPr lang="hr-HR" sz="2400" dirty="0"/>
              <a:t>početna vrijednost za prognozu uzeto je ostvarenje iz 2016. godine (2098 MW).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372201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bs-Latn-BA" sz="3200" b="1" dirty="0" smtClean="0"/>
              <a:t>Dinamika izrade planova razvoja EES</a:t>
            </a:r>
            <a:endParaRPr lang="bs-Latn-B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400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bs-Latn-BA" sz="3800" dirty="0" smtClean="0"/>
              <a:t>Prema Mrežnom kodeksu (član 4.1.8) </a:t>
            </a:r>
            <a:r>
              <a:rPr lang="bs-Latn-BA" sz="3800" b="1" dirty="0" smtClean="0"/>
              <a:t>dinamika </a:t>
            </a:r>
            <a:r>
              <a:rPr lang="bs-Latn-BA" sz="3800" b="1" dirty="0"/>
              <a:t>izrade Indikativnog plana </a:t>
            </a:r>
            <a:r>
              <a:rPr lang="bs-Latn-BA" sz="3800" dirty="0"/>
              <a:t>razvoja proizvodnje za planski period čiji početak počinje u godini G: </a:t>
            </a:r>
          </a:p>
          <a:p>
            <a:r>
              <a:rPr lang="pl-PL" sz="3800" dirty="0" smtClean="0"/>
              <a:t>NOSBiH </a:t>
            </a:r>
            <a:r>
              <a:rPr lang="pl-PL" sz="3800" dirty="0"/>
              <a:t>objavljuje poziv za dostavljanje podataka </a:t>
            </a:r>
            <a:r>
              <a:rPr lang="pl-PL" sz="3800" b="1" dirty="0"/>
              <a:t>početkom novembra</a:t>
            </a:r>
            <a:r>
              <a:rPr lang="pl-PL" sz="3800" dirty="0"/>
              <a:t> u G-2, </a:t>
            </a:r>
            <a:endParaRPr lang="pl-PL" sz="3800" dirty="0" smtClean="0"/>
          </a:p>
          <a:p>
            <a:r>
              <a:rPr lang="pl-PL" sz="3800" dirty="0" smtClean="0"/>
              <a:t>Korisnici </a:t>
            </a:r>
            <a:r>
              <a:rPr lang="pl-PL" sz="3800" dirty="0"/>
              <a:t>dostavljaju podatke NOSBiH-u </a:t>
            </a:r>
            <a:r>
              <a:rPr lang="pl-PL" sz="3800" b="1" dirty="0"/>
              <a:t>do kraja decembra </a:t>
            </a:r>
            <a:r>
              <a:rPr lang="pl-PL" sz="3800" dirty="0"/>
              <a:t>u G-2, </a:t>
            </a:r>
            <a:endParaRPr lang="pl-PL" sz="3800" dirty="0" smtClean="0"/>
          </a:p>
          <a:p>
            <a:r>
              <a:rPr lang="bs-Latn-BA" sz="3800" dirty="0" smtClean="0"/>
              <a:t>NOSBiH </a:t>
            </a:r>
            <a:r>
              <a:rPr lang="bs-Latn-BA" sz="3800" b="1" dirty="0"/>
              <a:t>do kraja aprila </a:t>
            </a:r>
            <a:r>
              <a:rPr lang="bs-Latn-BA" sz="3800" dirty="0"/>
              <a:t>u G-1 dostavlja Indikativni plan razvoja proizvodnje DERK-u na odobrenje </a:t>
            </a:r>
            <a:endParaRPr lang="bs-Latn-BA" sz="3800" dirty="0" smtClean="0"/>
          </a:p>
          <a:p>
            <a:endParaRPr lang="bs-Latn-BA" sz="3800" dirty="0"/>
          </a:p>
          <a:p>
            <a:pPr marL="0" indent="0">
              <a:buNone/>
            </a:pPr>
            <a:r>
              <a:rPr lang="bs-Latn-BA" sz="3800" b="1" dirty="0"/>
              <a:t>Dinamika izrade Dugoročnog plana razvoja prijenosne </a:t>
            </a:r>
            <a:r>
              <a:rPr lang="bs-Latn-BA" sz="3800" b="1" dirty="0" smtClean="0"/>
              <a:t>mreže </a:t>
            </a:r>
            <a:r>
              <a:rPr lang="bs-Latn-BA" sz="3800" dirty="0" smtClean="0"/>
              <a:t>(Mrežni kodeks Član 4.2.2.5): </a:t>
            </a:r>
            <a:endParaRPr lang="bs-Latn-BA" sz="3800" dirty="0"/>
          </a:p>
          <a:p>
            <a:r>
              <a:rPr lang="bs-Latn-BA" sz="3800" dirty="0" smtClean="0"/>
              <a:t>Dugoročni </a:t>
            </a:r>
            <a:r>
              <a:rPr lang="bs-Latn-BA" sz="3800" dirty="0"/>
              <a:t>plan razvoja prijenosne mreže NOSBiH-u se dostavlja </a:t>
            </a:r>
            <a:r>
              <a:rPr lang="bs-Latn-BA" sz="3800" b="1" dirty="0"/>
              <a:t>do kraja septembra, odnosno pet mjeseci </a:t>
            </a:r>
            <a:r>
              <a:rPr lang="bs-Latn-BA" sz="3800" dirty="0"/>
              <a:t>nakon što Indikativni plan </a:t>
            </a:r>
            <a:r>
              <a:rPr lang="bs-Latn-BA" sz="3800" dirty="0" smtClean="0"/>
              <a:t>razvoja </a:t>
            </a:r>
            <a:r>
              <a:rPr lang="bs-Latn-BA" sz="3800" dirty="0"/>
              <a:t>proizvodnje odobri DERK. </a:t>
            </a:r>
          </a:p>
          <a:p>
            <a:r>
              <a:rPr lang="bs-Latn-BA" sz="3800" dirty="0"/>
              <a:t>NOSBiH će </a:t>
            </a:r>
            <a:r>
              <a:rPr lang="bs-Latn-BA" sz="3800" b="1" dirty="0"/>
              <a:t>u roku od mjesec dana </a:t>
            </a:r>
            <a:r>
              <a:rPr lang="bs-Latn-BA" sz="3800" dirty="0"/>
              <a:t>po prijemu prijedloga revidirati Dugoročni plan razvoja prijenosne mreže. </a:t>
            </a:r>
          </a:p>
          <a:p>
            <a:endParaRPr lang="bs-Latn-BA" dirty="0"/>
          </a:p>
          <a:p>
            <a:pPr marL="0" indent="0">
              <a:buNone/>
            </a:pP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12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5147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defRPr/>
            </a:pPr>
            <a:endParaRPr lang="hr-BA" sz="4000" kern="0" dirty="0" smtClean="0"/>
          </a:p>
          <a:p>
            <a:pPr marL="0" indent="0" algn="ctr" eaLnBrk="1" hangingPunct="1">
              <a:buFontTx/>
              <a:buNone/>
              <a:defRPr/>
            </a:pPr>
            <a:endParaRPr lang="hr-BA" sz="4000" b="1" kern="0" dirty="0" smtClean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hr-BA" sz="4000" b="1" kern="0" dirty="0" smtClean="0">
                <a:latin typeface="Arial" pitchFamily="34" charset="0"/>
                <a:cs typeface="Arial" pitchFamily="34" charset="0"/>
              </a:rPr>
              <a:t>Hvala na pažnji!</a:t>
            </a:r>
            <a:endParaRPr lang="en-US" sz="4000" b="1" kern="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NOSBI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25144"/>
            <a:ext cx="2792413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BOSANSKOHERCEGOVAČKI KOMITET MEĐUNARODNOG VIJEĆA </a:t>
            </a:r>
            <a:b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ZA VELIKE ELEKTRIČNE SISTEME – BH K CIGRÉ</a:t>
            </a:r>
            <a:b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SARAJEVO</a:t>
            </a:r>
            <a:br>
              <a:rPr kumimoji="0" lang="hr-HR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hr-HR" sz="1400" b="1" i="1" kern="0" dirty="0">
                <a:solidFill>
                  <a:schemeClr val="bg1"/>
                </a:solidFill>
              </a:rPr>
              <a:t>XIII SAVJETOVANJE BOSANSKOHERCEGOVAČKOG KOMITETA</a:t>
            </a:r>
            <a:br>
              <a:rPr lang="hr-HR" sz="1400" b="1" i="1" kern="0" dirty="0">
                <a:solidFill>
                  <a:schemeClr val="bg1"/>
                </a:solidFill>
              </a:rPr>
            </a:br>
            <a:r>
              <a:rPr lang="hr-HR" sz="1400" b="1" i="1" kern="0" dirty="0">
                <a:solidFill>
                  <a:schemeClr val="bg1"/>
                </a:solidFill>
              </a:rPr>
              <a:t>Neum  17.09. – 21.09.2017</a:t>
            </a:r>
            <a:r>
              <a:rPr lang="hr-HR" sz="1400" b="1" i="1" kern="0" dirty="0" smtClean="0">
                <a:solidFill>
                  <a:schemeClr val="bg1"/>
                </a:solidFill>
              </a:rPr>
              <a:t>.</a:t>
            </a:r>
            <a:endParaRPr lang="hr-HR" sz="1400" b="1" i="1" kern="0" dirty="0">
              <a:solidFill>
                <a:schemeClr val="bg1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48491"/>
            <a:ext cx="1907704" cy="1213717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13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5894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-18256"/>
            <a:ext cx="8229600" cy="1143000"/>
          </a:xfrm>
        </p:spPr>
        <p:txBody>
          <a:bodyPr/>
          <a:lstStyle/>
          <a:p>
            <a:r>
              <a:rPr lang="bs-Latn-BA" dirty="0" smtClean="0"/>
              <a:t>UVOD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bs-Latn-BA" sz="2400" b="1" dirty="0" smtClean="0"/>
              <a:t>Podloge</a:t>
            </a:r>
            <a:r>
              <a:rPr lang="bs-Latn-BA" sz="2400" dirty="0" smtClean="0"/>
              <a:t> za izradu Indikativnog plana 2018.-2027. godina:</a:t>
            </a:r>
            <a:endParaRPr lang="bs-Latn-BA" sz="2400" dirty="0"/>
          </a:p>
          <a:p>
            <a:pPr lvl="1" algn="just"/>
            <a:r>
              <a:rPr lang="bs-Latn-BA" sz="2400" dirty="0"/>
              <a:t>Izvještaj o tokovima električne energije u BiH za 2016. godinu</a:t>
            </a:r>
          </a:p>
          <a:p>
            <a:pPr lvl="1" algn="just"/>
            <a:r>
              <a:rPr lang="bs-Latn-BA" sz="2400" dirty="0"/>
              <a:t>Bilans električne energije na mreži prenosa za 2017. godinu</a:t>
            </a:r>
          </a:p>
          <a:p>
            <a:pPr lvl="1" algn="just"/>
            <a:r>
              <a:rPr lang="bs-Latn-BA" sz="2400" dirty="0"/>
              <a:t>Dostavljeni podaci </a:t>
            </a:r>
            <a:r>
              <a:rPr lang="bs-Latn-BA" sz="2400" dirty="0" smtClean="0"/>
              <a:t>Korisnika</a:t>
            </a:r>
          </a:p>
          <a:p>
            <a:pPr marL="457200" lvl="1" indent="0" algn="just">
              <a:buNone/>
            </a:pPr>
            <a:endParaRPr lang="bs-Latn-BA" sz="2400" dirty="0" smtClean="0"/>
          </a:p>
          <a:p>
            <a:pPr algn="just"/>
            <a:r>
              <a:rPr lang="bs-Latn-BA" sz="2400" b="1" dirty="0" smtClean="0"/>
              <a:t>Ciljevi: </a:t>
            </a:r>
          </a:p>
          <a:p>
            <a:pPr marL="446088" indent="-446088" algn="just">
              <a:buNone/>
            </a:pPr>
            <a:r>
              <a:rPr lang="bs-Latn-BA" sz="2400" dirty="0" smtClean="0"/>
              <a:t>    - pružanje informacija o </a:t>
            </a:r>
            <a:r>
              <a:rPr lang="bs-Latn-BA" sz="2400" dirty="0"/>
              <a:t>najavljenim projektima izgradnje novih proizvodnih kapaciteta na prijenosnoj mreži. </a:t>
            </a:r>
            <a:endParaRPr lang="bs-Latn-BA" sz="2400" dirty="0" smtClean="0"/>
          </a:p>
          <a:p>
            <a:pPr marL="446088" indent="-446088" algn="just">
              <a:buNone/>
            </a:pPr>
            <a:r>
              <a:rPr lang="bs-Latn-BA" sz="2400" dirty="0"/>
              <a:t> </a:t>
            </a:r>
            <a:r>
              <a:rPr lang="bs-Latn-BA" sz="2400" dirty="0" smtClean="0"/>
              <a:t>   - </a:t>
            </a:r>
            <a:r>
              <a:rPr lang="hr-HR" sz="2400" dirty="0"/>
              <a:t>zadovoljenje potreba BiH u električnoj energiji i snazi na bazi korištenja vlastitih resursa (izvora).</a:t>
            </a:r>
            <a:endParaRPr lang="bs-Latn-BA" sz="2400" dirty="0"/>
          </a:p>
          <a:p>
            <a:pPr marL="0" indent="0">
              <a:buNone/>
            </a:pPr>
            <a:endParaRPr lang="bs-Latn-BA" sz="2400" dirty="0"/>
          </a:p>
          <a:p>
            <a:pPr marL="0" lvl="1" indent="0" algn="just">
              <a:buNone/>
            </a:pPr>
            <a:endParaRPr lang="bs-Latn-BA" sz="2400" dirty="0"/>
          </a:p>
          <a:p>
            <a:pPr algn="just"/>
            <a:endParaRPr lang="bs-Latn-BA" sz="2400" dirty="0" smtClean="0"/>
          </a:p>
          <a:p>
            <a:pPr marL="0" indent="0" algn="just">
              <a:buNone/>
            </a:pPr>
            <a:r>
              <a:rPr lang="bs-Latn-BA" sz="2400" dirty="0"/>
              <a:t> </a:t>
            </a:r>
            <a:r>
              <a:rPr lang="bs-Latn-BA" sz="2400" dirty="0" smtClean="0"/>
              <a:t>   </a:t>
            </a:r>
            <a:endParaRPr lang="bs-Latn-BA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1056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3</a:t>
            </a:fld>
            <a:endParaRPr lang="bs-Latn-B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bs-Latn-BA" sz="4000" dirty="0" smtClean="0">
                <a:latin typeface="Cambria" panose="02040503050406030204" pitchFamily="18" charset="0"/>
                <a:cs typeface="Times New Roman" pitchFamily="18" charset="0"/>
              </a:rPr>
              <a:t>Prognoza potrošnje 2018.-2027.</a:t>
            </a:r>
            <a:endParaRPr lang="hr-BA" sz="4000" dirty="0" smtClean="0"/>
          </a:p>
        </p:txBody>
      </p:sp>
      <p:sp>
        <p:nvSpPr>
          <p:cNvPr id="6" name="Subtitle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896544"/>
          </a:xfrm>
        </p:spPr>
        <p:txBody>
          <a:bodyPr>
            <a:normAutofit fontScale="92500" lnSpcReduction="10000"/>
          </a:bodyPr>
          <a:lstStyle/>
          <a:p>
            <a:pPr marL="522900" lvl="1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chemeClr val="tx1"/>
                </a:solidFill>
              </a:rPr>
              <a:t>Prema novom Mrežnom </a:t>
            </a:r>
            <a:r>
              <a:rPr lang="hr-HR" sz="2200" dirty="0" smtClean="0">
                <a:solidFill>
                  <a:schemeClr val="tx1"/>
                </a:solidFill>
              </a:rPr>
              <a:t>kodeksu tačka </a:t>
            </a:r>
            <a:r>
              <a:rPr lang="hr-HR" sz="2200" dirty="0">
                <a:solidFill>
                  <a:schemeClr val="tx1"/>
                </a:solidFill>
              </a:rPr>
              <a:t>4.1(6): „</a:t>
            </a:r>
            <a:r>
              <a:rPr lang="bs-Latn-BA" sz="2200" i="1" dirty="0">
                <a:solidFill>
                  <a:schemeClr val="tx1"/>
                </a:solidFill>
              </a:rPr>
              <a:t>Indikativni plan razvoja proizvodnje sadrži tri scenarija rasta potrošnje u narednih 10 godina (niži, bazni i viši) na bazi informacija o očekivanom razvoju potrošnje električne energije na bazi informacija o očekivanom razvoju potrošnje električne energije koje su dostavili Korisnici i vlastitih analiza</a:t>
            </a:r>
            <a:r>
              <a:rPr lang="bs-Latn-BA" sz="2200" dirty="0">
                <a:solidFill>
                  <a:schemeClr val="tx1"/>
                </a:solidFill>
              </a:rPr>
              <a:t>.“ </a:t>
            </a:r>
          </a:p>
          <a:p>
            <a:pPr marL="180000" lvl="1" algn="l">
              <a:spcBef>
                <a:spcPts val="600"/>
              </a:spcBef>
            </a:pPr>
            <a:endParaRPr lang="bs-Latn-BA" sz="2200" dirty="0" smtClean="0"/>
          </a:p>
          <a:p>
            <a:pPr marL="522900" lvl="1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2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Podaci za prognozu dostavljeni od Korisnika:</a:t>
            </a:r>
            <a:endParaRPr lang="bs-Latn-BA" sz="2200" b="1" dirty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980100" lvl="2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2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Distributivna potrošnja (EP BIH, EP RS, EP HZ HB, Komunalno Brčko)</a:t>
            </a:r>
          </a:p>
          <a:p>
            <a:pPr marL="980100" lvl="2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2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Direktno priključeni kupci (podaci dostavljeni za: Aluminij Mostar, Alumina Zvornik, BSI Jajce, Željeznice RS, EFT Rudnik i TE Stanari)</a:t>
            </a:r>
          </a:p>
          <a:p>
            <a:pPr marL="637200" lvl="2" algn="l">
              <a:spcBef>
                <a:spcPts val="600"/>
              </a:spcBef>
            </a:pPr>
            <a:endParaRPr lang="bs-Latn-BA" sz="2200" dirty="0" smtClean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22900" lvl="1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2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Scenariji:</a:t>
            </a:r>
          </a:p>
          <a:p>
            <a:pPr marL="980100" lvl="2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2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Niži (pesimistički)		</a:t>
            </a:r>
            <a:r>
              <a:rPr lang="bs-Latn-BA" sz="22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0,5%</a:t>
            </a:r>
          </a:p>
          <a:p>
            <a:pPr marL="980100" lvl="2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2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Bazni (realistički)		                </a:t>
            </a:r>
            <a:r>
              <a:rPr lang="bs-Latn-BA" sz="22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1,1%</a:t>
            </a:r>
          </a:p>
          <a:p>
            <a:pPr marL="980100" lvl="2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2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Viši (optimistički)		</a:t>
            </a:r>
            <a:r>
              <a:rPr lang="bs-Latn-BA" sz="22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itchFamily="18" charset="0"/>
              </a:rPr>
              <a:t>2,2%</a:t>
            </a:r>
          </a:p>
          <a:p>
            <a:pPr marL="637200" lvl="2" algn="l"/>
            <a:endParaRPr lang="bs-Latn-BA" sz="1800" dirty="0" smtClean="0">
              <a:solidFill>
                <a:schemeClr val="tx1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9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4</a:t>
            </a:fld>
            <a:endParaRPr lang="bs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4000" dirty="0" smtClean="0">
                <a:latin typeface="Cambria" panose="02040503050406030204" pitchFamily="18" charset="0"/>
                <a:cs typeface="Times New Roman" pitchFamily="18" charset="0"/>
              </a:rPr>
              <a:t>Prognoza potrošnje 2017.-2027. i ostvarena potrošnja 2001-2016</a:t>
            </a:r>
            <a:endParaRPr lang="hr-BA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1024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501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3600" b="1" dirty="0" smtClean="0"/>
              <a:t>Standardni podaci planiranja za TS 110/x kV</a:t>
            </a:r>
            <a:endParaRPr lang="bs-Latn-B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BA" sz="2400" dirty="0" smtClean="0"/>
              <a:t>Elektroprivredne kompanije za </a:t>
            </a:r>
            <a:r>
              <a:rPr lang="hr-BA" sz="2400" dirty="0"/>
              <a:t>Indikativni plan </a:t>
            </a:r>
            <a:r>
              <a:rPr lang="hr-BA" sz="2400" dirty="0" smtClean="0"/>
              <a:t>osim podataka </a:t>
            </a:r>
            <a:r>
              <a:rPr lang="hr-BA" sz="2400" dirty="0"/>
              <a:t>o planiranoj bruto distributivnoj potrošnji </a:t>
            </a:r>
            <a:r>
              <a:rPr lang="hr-BA" sz="2400" dirty="0" smtClean="0"/>
              <a:t>postojećih TS </a:t>
            </a:r>
            <a:r>
              <a:rPr lang="hr-BA" sz="2400" dirty="0"/>
              <a:t>110/x </a:t>
            </a:r>
            <a:r>
              <a:rPr lang="hr-BA" sz="2400" dirty="0" smtClean="0"/>
              <a:t>kV dostavljaju i standardne podatke planiranja za nove TS 110/x kV</a:t>
            </a:r>
            <a:r>
              <a:rPr lang="hr-BA" sz="2400" dirty="0"/>
              <a:t>. Ovi podaci </a:t>
            </a:r>
            <a:r>
              <a:rPr lang="hr-BA" sz="2400" dirty="0" smtClean="0"/>
              <a:t>se nalaze u prilogu Indikativnog plana, i između ostalog sadrže: vremenski horizont priključenja, potrošnju čvorišta, maksimalnu snagu na mreži prenosa, </a:t>
            </a:r>
            <a:r>
              <a:rPr lang="hr-BA" sz="2400" dirty="0"/>
              <a:t>proizvodnju i instalisanu </a:t>
            </a:r>
            <a:r>
              <a:rPr lang="hr-BA" sz="2400" dirty="0" smtClean="0"/>
              <a:t>snagu obnovljivih izvora, ukoliko se priključuju na to čvorište.</a:t>
            </a:r>
          </a:p>
          <a:p>
            <a:pPr algn="just"/>
            <a:r>
              <a:rPr lang="hr-BA" sz="2400" dirty="0" smtClean="0"/>
              <a:t>Potrebno je napomenuti da se u </a:t>
            </a:r>
            <a:r>
              <a:rPr lang="hr-BA" sz="2400" b="1" dirty="0" smtClean="0"/>
              <a:t>Indikativnom planu ne razmatra opravdanost izgradnje novih transformatorskih stanica 110/x kV</a:t>
            </a:r>
            <a:r>
              <a:rPr lang="hr-BA" sz="2400" dirty="0" smtClean="0"/>
              <a:t>, koje elektroprivredne kompanije predlažu u svojim planovima razvoja i ove </a:t>
            </a:r>
            <a:r>
              <a:rPr lang="hr-BA" sz="2400" b="1" dirty="0" smtClean="0"/>
              <a:t>TS</a:t>
            </a:r>
            <a:r>
              <a:rPr lang="hr-BA" sz="2400" dirty="0" smtClean="0"/>
              <a:t> </a:t>
            </a:r>
            <a:r>
              <a:rPr lang="hr-BA" sz="2400" b="1" dirty="0" smtClean="0"/>
              <a:t>nisu predmet Indikativnog plana razvoja proizvodnje</a:t>
            </a:r>
            <a:r>
              <a:rPr lang="hr-BA" sz="2400" dirty="0" smtClean="0"/>
              <a:t>. </a:t>
            </a:r>
            <a:r>
              <a:rPr lang="bs-Latn-BA" sz="2400" dirty="0" smtClean="0"/>
              <a:t> </a:t>
            </a:r>
          </a:p>
          <a:p>
            <a:pPr algn="just"/>
            <a:r>
              <a:rPr lang="hr-BA" sz="2400" b="1" dirty="0" smtClean="0"/>
              <a:t>Elektroprenos BiH </a:t>
            </a:r>
            <a:r>
              <a:rPr lang="hr-BA" sz="2400" dirty="0" smtClean="0"/>
              <a:t>u skladu sa svojim pravima i obavezama, </a:t>
            </a:r>
            <a:r>
              <a:rPr lang="hr-BA" sz="2400" b="1" dirty="0" smtClean="0"/>
              <a:t>u  Dugoročnim planovima razvoja prenosne mreže </a:t>
            </a:r>
            <a:r>
              <a:rPr lang="hr-BA" sz="2400" dirty="0" smtClean="0"/>
              <a:t>razmatra izgradnju novih transformatorskih stanica 110/x kv i način njihovog priključivanja na prenosnu mrežu.</a:t>
            </a:r>
            <a:endParaRPr lang="bs-Latn-BA" sz="2400" dirty="0" smtClean="0"/>
          </a:p>
          <a:p>
            <a:endParaRPr lang="hr-BA" sz="2000" dirty="0" smtClean="0"/>
          </a:p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5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7334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 smtClean="0"/>
              <a:t>Bilansiranje novih proizvodnih objekata </a:t>
            </a:r>
            <a:endParaRPr lang="bs-Latn-B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5184576"/>
          </a:xfrm>
        </p:spPr>
        <p:txBody>
          <a:bodyPr>
            <a:normAutofit fontScale="47500" lnSpcReduction="20000"/>
          </a:bodyPr>
          <a:lstStyle/>
          <a:p>
            <a:endParaRPr lang="bs-Latn-BA" dirty="0"/>
          </a:p>
          <a:p>
            <a:pPr marL="0" indent="0" algn="just">
              <a:buNone/>
            </a:pPr>
            <a:r>
              <a:rPr lang="bs-Latn-BA" sz="5100" dirty="0"/>
              <a:t>Bilansiranje novih proizvodnih objekata </a:t>
            </a:r>
            <a:r>
              <a:rPr lang="bs-Latn-BA" sz="5100" dirty="0" smtClean="0"/>
              <a:t>(Član 4.1.7 Mrežnog kodeksa) se </a:t>
            </a:r>
            <a:r>
              <a:rPr lang="bs-Latn-BA" sz="5100" dirty="0"/>
              <a:t>radi: </a:t>
            </a:r>
          </a:p>
          <a:p>
            <a:pPr marL="0" indent="0" algn="just">
              <a:buNone/>
            </a:pPr>
            <a:r>
              <a:rPr lang="nn-NO" sz="5100" dirty="0"/>
              <a:t>- za vjetroelektrane i solarne elektrane: </a:t>
            </a:r>
          </a:p>
          <a:p>
            <a:pPr algn="just"/>
            <a:r>
              <a:rPr lang="bs-Latn-BA" sz="5100" dirty="0" smtClean="0"/>
              <a:t>na </a:t>
            </a:r>
            <a:r>
              <a:rPr lang="bs-Latn-BA" sz="5100" dirty="0"/>
              <a:t>osnovu važećih Uslova za priključak na prijenosnu mrežu i Izjave Korisnika o prihvatanju Uslova, i </a:t>
            </a:r>
          </a:p>
          <a:p>
            <a:pPr algn="just"/>
            <a:r>
              <a:rPr lang="bs-Latn-BA" sz="5100" dirty="0" smtClean="0"/>
              <a:t>odgovarajuće </a:t>
            </a:r>
            <a:r>
              <a:rPr lang="bs-Latn-BA" sz="5100" dirty="0"/>
              <a:t>potvrde nadležne institucije entiteta da je elektrana unutar maksimalno moguće </a:t>
            </a:r>
            <a:r>
              <a:rPr lang="bs-Latn-BA" sz="5100"/>
              <a:t>snage </a:t>
            </a:r>
            <a:r>
              <a:rPr lang="bs-Latn-BA" sz="5100" smtClean="0"/>
              <a:t>prihvata </a:t>
            </a:r>
            <a:r>
              <a:rPr lang="bs-Latn-BA" sz="5100" dirty="0" smtClean="0"/>
              <a:t>sa </a:t>
            </a:r>
            <a:r>
              <a:rPr lang="bs-Latn-BA" sz="5100" dirty="0"/>
              <a:t>stanovišta mogućnosti regulacije sistema. </a:t>
            </a:r>
            <a:endParaRPr lang="bs-Latn-BA" sz="5100" dirty="0" smtClean="0"/>
          </a:p>
          <a:p>
            <a:pPr marL="0" indent="0" algn="just">
              <a:buNone/>
            </a:pPr>
            <a:endParaRPr lang="bs-Latn-BA" sz="5100" dirty="0"/>
          </a:p>
          <a:p>
            <a:pPr algn="just">
              <a:buFontTx/>
              <a:buChar char="-"/>
            </a:pPr>
            <a:r>
              <a:rPr lang="bs-Latn-BA" sz="5100" dirty="0" smtClean="0"/>
              <a:t>za </a:t>
            </a:r>
            <a:r>
              <a:rPr lang="bs-Latn-BA" sz="5100" dirty="0"/>
              <a:t>sve ostale nove proizvodne objekte, na osnovu Uslova za priključak na prijenosnu mrežu koje je Korisnik prihvatio. </a:t>
            </a:r>
            <a:endParaRPr lang="bs-Latn-BA" sz="5100" dirty="0" smtClean="0"/>
          </a:p>
          <a:p>
            <a:pPr algn="just">
              <a:buFontTx/>
              <a:buChar char="-"/>
            </a:pPr>
            <a:endParaRPr lang="bs-Latn-BA" sz="5100" dirty="0"/>
          </a:p>
          <a:p>
            <a:pPr marL="0" indent="0" algn="just">
              <a:buNone/>
            </a:pPr>
            <a:r>
              <a:rPr lang="bs-Latn-BA" sz="5100" dirty="0"/>
              <a:t>- Eventualni dodatni kriteriji za bilansiranje definišu se u Indikativnom planu razvoja proizvodnje. </a:t>
            </a:r>
          </a:p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6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839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7</a:t>
            </a:fld>
            <a:endParaRPr lang="bs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latin typeface="Cambria" panose="02040503050406030204" pitchFamily="18" charset="0"/>
              </a:rPr>
              <a:t>Integracija obnovljivih izvora</a:t>
            </a:r>
            <a:endParaRPr lang="hr-BA" dirty="0">
              <a:latin typeface="Cambria" panose="02040503050406030204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25000" lnSpcReduction="20000"/>
          </a:bodyPr>
          <a:lstStyle/>
          <a:p>
            <a:endParaRPr lang="sr-Latn-CS" dirty="0" smtClean="0"/>
          </a:p>
          <a:p>
            <a:pPr algn="just"/>
            <a:r>
              <a:rPr lang="bs-Latn-BA" sz="8800" dirty="0"/>
              <a:t>Što se tiče bilansiranja novih vjetroelektrana, prema novom Mrežnom kodeksu uslove za bilansiranje ispunjavaju tri </a:t>
            </a:r>
            <a:r>
              <a:rPr lang="bs-Latn-BA" sz="8800" dirty="0" smtClean="0"/>
              <a:t>vjetroelektrane, koje </a:t>
            </a:r>
            <a:r>
              <a:rPr lang="bs-Latn-BA" sz="8800" dirty="0"/>
              <a:t>osim prihvaćenih Uslova za priključak posjeduju i potrebne saglasnosti od entitetskih Vlada: </a:t>
            </a:r>
            <a:endParaRPr lang="bs-Latn-BA" sz="8800" i="1" dirty="0"/>
          </a:p>
          <a:p>
            <a:pPr lvl="1" algn="just"/>
            <a:r>
              <a:rPr lang="bs-Latn-BA" sz="8800" b="1" dirty="0"/>
              <a:t>VE Trusina </a:t>
            </a:r>
            <a:r>
              <a:rPr lang="bs-Latn-BA" sz="8800" dirty="0"/>
              <a:t>(dopis Ministarstva industrije, energetike i rudarstva RS broj 05.05/312-146/12 od 06.03.2012. godine), </a:t>
            </a:r>
            <a:endParaRPr lang="bs-Latn-BA" sz="8800" i="1" dirty="0"/>
          </a:p>
          <a:p>
            <a:pPr lvl="1" algn="just"/>
            <a:r>
              <a:rPr lang="bs-Latn-BA" sz="8800" b="1" dirty="0"/>
              <a:t>VE Podveležje </a:t>
            </a:r>
            <a:r>
              <a:rPr lang="bs-Latn-BA" sz="8800" dirty="0"/>
              <a:t>(prethodna saglasnost za priključak broj 05-17-2124/14 od 15.09. 2014. godine, izdata od Federalnog ministarstva energije, rudarstva i industrije), </a:t>
            </a:r>
            <a:endParaRPr lang="bs-Latn-BA" sz="8800" i="1" dirty="0"/>
          </a:p>
          <a:p>
            <a:pPr lvl="1" algn="just"/>
            <a:r>
              <a:rPr lang="bs-Latn-BA" sz="8800" b="1" dirty="0"/>
              <a:t>VE Mesihovina </a:t>
            </a:r>
            <a:r>
              <a:rPr lang="bs-Latn-BA" sz="8800" dirty="0"/>
              <a:t>(prethodna saglasnost za priključak broj 05-17-2686/16 od 26.12. 2016. godine, izdata od Federalnog ministarstva energije, rudarstva i industrije</a:t>
            </a:r>
            <a:r>
              <a:rPr lang="bs-Latn-BA" sz="8800" dirty="0" smtClean="0"/>
              <a:t>).</a:t>
            </a:r>
          </a:p>
          <a:p>
            <a:pPr marL="457200" lvl="1" indent="0" algn="just">
              <a:buNone/>
            </a:pPr>
            <a:endParaRPr lang="bs-Latn-BA" sz="8800" i="1" dirty="0"/>
          </a:p>
          <a:p>
            <a:pPr algn="just"/>
            <a:r>
              <a:rPr lang="sr-Latn-CS" sz="8800" dirty="0" smtClean="0"/>
              <a:t>Do </a:t>
            </a:r>
            <a:r>
              <a:rPr lang="sr-Latn-CS" sz="8800" dirty="0"/>
              <a:t>momenta izrade </a:t>
            </a:r>
            <a:r>
              <a:rPr lang="sr-Latn-CS" sz="8800" dirty="0" smtClean="0"/>
              <a:t>IPRP</a:t>
            </a:r>
            <a:r>
              <a:rPr lang="sr-Latn-CS" sz="8800" dirty="0"/>
              <a:t>, NOS BiH nije izdao niti jedan Projektni zadatak za izradu Elaborata o priključku SE na prenosnu mrežu BiH, te iz tog razloga </a:t>
            </a:r>
            <a:r>
              <a:rPr lang="sr-Latn-CS" sz="8800" b="1" dirty="0"/>
              <a:t>niti jedna </a:t>
            </a:r>
            <a:r>
              <a:rPr lang="sr-Latn-CS" sz="8800" b="1" dirty="0" smtClean="0"/>
              <a:t>solarna elektrana</a:t>
            </a:r>
            <a:r>
              <a:rPr lang="sr-Latn-CS" sz="8800" dirty="0" smtClean="0"/>
              <a:t> </a:t>
            </a:r>
            <a:r>
              <a:rPr lang="sr-Latn-CS" sz="8800" dirty="0"/>
              <a:t>nije bilansirana u ovom desetogodišnjem Planu.</a:t>
            </a:r>
            <a:endParaRPr lang="hr-BA" sz="8800" dirty="0"/>
          </a:p>
        </p:txBody>
      </p:sp>
    </p:spTree>
    <p:extLst>
      <p:ext uri="{BB962C8B-B14F-4D97-AF65-F5344CB8AC3E}">
        <p14:creationId xmlns:p14="http://schemas.microsoft.com/office/powerpoint/2010/main" val="380153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8</a:t>
            </a:fld>
            <a:endParaRPr lang="bs-Latn-BA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dirty="0" smtClean="0">
                <a:latin typeface="Cambria" panose="02040503050406030204" pitchFamily="18" charset="0"/>
              </a:rPr>
              <a:t>Bilans el.energije za period</a:t>
            </a:r>
            <a:r>
              <a:rPr lang="bs-Latn-BA" sz="3600" dirty="0">
                <a:latin typeface="Cambria" panose="02040503050406030204" pitchFamily="18" charset="0"/>
              </a:rPr>
              <a:t> </a:t>
            </a:r>
            <a:r>
              <a:rPr lang="bs-Latn-BA" sz="3600" dirty="0" smtClean="0">
                <a:latin typeface="Cambria" panose="02040503050406030204" pitchFamily="18" charset="0"/>
              </a:rPr>
              <a:t>2018.-2027.</a:t>
            </a:r>
            <a:endParaRPr lang="hr-BA" sz="3600" dirty="0">
              <a:latin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7855" y="1484784"/>
            <a:ext cx="158417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BA" b="1" dirty="0" smtClean="0">
              <a:latin typeface="+mn-lt"/>
              <a:cs typeface="Arial" panose="020B0604020202020204" pitchFamily="34" charset="0"/>
            </a:endParaRPr>
          </a:p>
          <a:p>
            <a:r>
              <a:rPr lang="bs-Latn-BA" sz="1400" b="1" dirty="0" smtClean="0">
                <a:latin typeface="+mn-lt"/>
                <a:cs typeface="Arial" panose="020B0604020202020204" pitchFamily="34" charset="0"/>
              </a:rPr>
              <a:t>HE</a:t>
            </a:r>
            <a:endParaRPr lang="hr-BA" sz="1400" b="1" dirty="0" smtClean="0">
              <a:latin typeface="+mn-lt"/>
              <a:cs typeface="Arial" panose="020B0604020202020204" pitchFamily="34" charset="0"/>
            </a:endParaRPr>
          </a:p>
          <a:p>
            <a:r>
              <a:rPr lang="hr-BA" sz="1400" dirty="0" smtClean="0">
                <a:latin typeface="+mn-lt"/>
                <a:cs typeface="Arial" panose="020B0604020202020204" pitchFamily="34" charset="0"/>
              </a:rPr>
              <a:t>HE </a:t>
            </a:r>
            <a:r>
              <a:rPr lang="hr-BA" sz="1400" dirty="0">
                <a:latin typeface="+mn-lt"/>
                <a:cs typeface="Arial" panose="020B0604020202020204" pitchFamily="34" charset="0"/>
              </a:rPr>
              <a:t>DUB 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HE ULOG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HE </a:t>
            </a:r>
            <a:r>
              <a:rPr lang="hr-BA" sz="1400" dirty="0" smtClean="0">
                <a:latin typeface="+mn-lt"/>
                <a:cs typeface="Arial" panose="020B0604020202020204" pitchFamily="34" charset="0"/>
              </a:rPr>
              <a:t>VRANDUK</a:t>
            </a:r>
          </a:p>
          <a:p>
            <a:r>
              <a:rPr lang="hr-BA" sz="1400" dirty="0" smtClean="0">
                <a:latin typeface="+mn-lt"/>
                <a:cs typeface="Arial" panose="020B0604020202020204" pitchFamily="34" charset="0"/>
              </a:rPr>
              <a:t>HE </a:t>
            </a:r>
            <a:r>
              <a:rPr lang="hr-BA" sz="1400" dirty="0">
                <a:latin typeface="+mn-lt"/>
                <a:cs typeface="Arial" panose="020B0604020202020204" pitchFamily="34" charset="0"/>
              </a:rPr>
              <a:t>MRSOVO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HE DABAR</a:t>
            </a:r>
          </a:p>
          <a:p>
            <a:endParaRPr lang="bs-Latn-BA" sz="1400" dirty="0" smtClean="0">
              <a:latin typeface="+mn-lt"/>
              <a:cs typeface="Arial" panose="020B0604020202020204" pitchFamily="34" charset="0"/>
            </a:endParaRPr>
          </a:p>
          <a:p>
            <a:r>
              <a:rPr lang="bs-Latn-BA" sz="1400" b="1" dirty="0" smtClean="0">
                <a:latin typeface="+mn-lt"/>
                <a:cs typeface="Arial" panose="020B0604020202020204" pitchFamily="34" charset="0"/>
              </a:rPr>
              <a:t>TE</a:t>
            </a:r>
            <a:endParaRPr lang="hr-BA" sz="1400" b="1" dirty="0" smtClean="0">
              <a:latin typeface="+mn-lt"/>
              <a:cs typeface="Arial" panose="020B0604020202020204" pitchFamily="34" charset="0"/>
            </a:endParaRPr>
          </a:p>
          <a:p>
            <a:r>
              <a:rPr lang="hr-BA" sz="1400" dirty="0" smtClean="0">
                <a:latin typeface="+mn-lt"/>
                <a:cs typeface="Arial" panose="020B0604020202020204" pitchFamily="34" charset="0"/>
              </a:rPr>
              <a:t>TE </a:t>
            </a:r>
            <a:r>
              <a:rPr lang="hr-BA" sz="1400" dirty="0">
                <a:latin typeface="+mn-lt"/>
                <a:cs typeface="Arial" panose="020B0604020202020204" pitchFamily="34" charset="0"/>
              </a:rPr>
              <a:t>TUZLA, blok 7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TE KAKANJ, blok 8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TE-TO KTG ZENICA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TE UGLJEVIK  3, 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blok 3 i 4</a:t>
            </a: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TE </a:t>
            </a:r>
            <a:r>
              <a:rPr lang="hr-BA" sz="1400" dirty="0" smtClean="0">
                <a:latin typeface="+mn-lt"/>
                <a:cs typeface="Arial" panose="020B0604020202020204" pitchFamily="34" charset="0"/>
              </a:rPr>
              <a:t>BANOVIĆI</a:t>
            </a:r>
          </a:p>
          <a:p>
            <a:endParaRPr lang="bs-Latn-BA" sz="1400" dirty="0">
              <a:latin typeface="+mn-lt"/>
              <a:cs typeface="Arial" panose="020B0604020202020204" pitchFamily="34" charset="0"/>
            </a:endParaRPr>
          </a:p>
          <a:p>
            <a:r>
              <a:rPr lang="bs-Latn-BA" sz="1400" b="1" dirty="0" smtClean="0">
                <a:latin typeface="+mn-lt"/>
                <a:cs typeface="Arial" panose="020B0604020202020204" pitchFamily="34" charset="0"/>
              </a:rPr>
              <a:t>VE</a:t>
            </a:r>
            <a:endParaRPr lang="hr-BA" sz="1400" b="1" dirty="0">
              <a:latin typeface="+mn-lt"/>
              <a:cs typeface="Arial" panose="020B0604020202020204" pitchFamily="34" charset="0"/>
            </a:endParaRPr>
          </a:p>
          <a:p>
            <a:r>
              <a:rPr lang="hr-BA" sz="1400" dirty="0">
                <a:latin typeface="+mn-lt"/>
                <a:cs typeface="Arial" panose="020B0604020202020204" pitchFamily="34" charset="0"/>
              </a:rPr>
              <a:t>VE TRUSINA</a:t>
            </a:r>
          </a:p>
          <a:p>
            <a:r>
              <a:rPr lang="hr-BA" sz="1400" dirty="0" smtClean="0">
                <a:latin typeface="+mn-lt"/>
                <a:cs typeface="Arial" panose="020B0604020202020204" pitchFamily="34" charset="0"/>
              </a:rPr>
              <a:t>VE PODVELEŽJE</a:t>
            </a:r>
          </a:p>
          <a:p>
            <a:r>
              <a:rPr lang="hr-BA" sz="1400" dirty="0" smtClean="0">
                <a:latin typeface="+mn-lt"/>
                <a:cs typeface="Arial" panose="020B0604020202020204" pitchFamily="34" charset="0"/>
              </a:rPr>
              <a:t>VE MESIHOVINA</a:t>
            </a:r>
            <a:endParaRPr lang="hr-BA" sz="1400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8830748"/>
              </p:ext>
            </p:extLst>
          </p:nvPr>
        </p:nvGraphicFramePr>
        <p:xfrm>
          <a:off x="1835696" y="1340768"/>
          <a:ext cx="6545815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49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hr-HR" sz="3100" b="1" dirty="0"/>
              <a:t>BILANSI ENERGIJE I SNAGE NA PRENOSNOJ MREŽI  2018. – 2027. GODINA</a:t>
            </a:r>
            <a:r>
              <a:rPr lang="bs-Latn-BA" b="1" dirty="0"/>
              <a:t/>
            </a:r>
            <a:br>
              <a:rPr lang="bs-Latn-BA" b="1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sr-Latn-BA" dirty="0"/>
              <a:t>Bilansi snaga i energija za narednih 10 godina </a:t>
            </a:r>
            <a:r>
              <a:rPr lang="it-IT" dirty="0"/>
              <a:t>upućuju na zaključak da je </a:t>
            </a:r>
            <a:r>
              <a:rPr lang="it-IT" b="1" dirty="0"/>
              <a:t>za sve scenarije </a:t>
            </a:r>
            <a:r>
              <a:rPr lang="it-IT" dirty="0"/>
              <a:t>potrošnje i planiranu proizvodnju postojećih i novih bilansiranih proizvodnih kapaciteta, </a:t>
            </a:r>
            <a:r>
              <a:rPr lang="it-IT" b="1" dirty="0"/>
              <a:t>zadovoljen bilans </a:t>
            </a:r>
            <a:r>
              <a:rPr lang="it-IT" dirty="0"/>
              <a:t>električne energije kao i da </a:t>
            </a:r>
            <a:r>
              <a:rPr lang="it-IT" b="1" dirty="0"/>
              <a:t>postoje značajni viškovi </a:t>
            </a:r>
            <a:r>
              <a:rPr lang="it-IT" dirty="0"/>
              <a:t>(uz pretpostavku da zaista dođe do izgradnje svih planiranih proizvodnih kapaciteta). </a:t>
            </a:r>
            <a:endParaRPr lang="bs-Latn-BA" dirty="0" smtClean="0"/>
          </a:p>
          <a:p>
            <a:pPr lvl="0" algn="just"/>
            <a:r>
              <a:rPr lang="it-IT" b="1" dirty="0" smtClean="0"/>
              <a:t>Značajan </a:t>
            </a:r>
            <a:r>
              <a:rPr lang="it-IT" b="1" dirty="0"/>
              <a:t>porast proizvodnje </a:t>
            </a:r>
            <a:r>
              <a:rPr lang="it-IT" dirty="0"/>
              <a:t>je najvećim dijelom posljedica </a:t>
            </a:r>
            <a:r>
              <a:rPr lang="it-IT" b="1" dirty="0"/>
              <a:t>ulaska u pogon novoplaniranih termoelektrana</a:t>
            </a:r>
            <a:r>
              <a:rPr lang="it-IT" dirty="0"/>
              <a:t>, što </a:t>
            </a:r>
            <a:r>
              <a:rPr lang="it-IT" b="1" dirty="0"/>
              <a:t>nije u skladu sa trendovima u Evropi i svijetu</a:t>
            </a:r>
            <a:r>
              <a:rPr lang="it-IT" dirty="0"/>
              <a:t>.  Jedan od ključnih ciljeva evropske energetske politike </a:t>
            </a:r>
            <a:r>
              <a:rPr lang="it-IT" b="1" dirty="0"/>
              <a:t>smanjenje emisije stakleničkih plinova</a:t>
            </a:r>
            <a:r>
              <a:rPr lang="it-IT" dirty="0"/>
              <a:t>, što podrazumijeva smanjenje proizvodnje iz elektrana na fosilna goriva.</a:t>
            </a:r>
            <a:endParaRPr lang="bs-Latn-BA" dirty="0"/>
          </a:p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6F6A-872F-4715-A3BA-F1AF9FCF0BF7}" type="slidenum">
              <a:rPr lang="bs-Latn-BA" smtClean="0"/>
              <a:t>9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7810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997</Words>
  <Application>Microsoft Office PowerPoint</Application>
  <PresentationFormat>On-screen Show (4:3)</PresentationFormat>
  <Paragraphs>150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  INDIKATIVNI PLAN RAZVOJA PROIZVODNJE 2018-2027  Bojan Zečević, dipl.ing.el.       Edina Aganović, dipl.ing.el.   Vojislav Pantić, dipl.ing.el.    Senad Hadžić, dipl.ing.el.            Nikola Janjić, dipl.ing.el.          Semir Hadžimuratović, dipl.ing.el.   Nezavisni operator sistema u BiH    Neum, 19.09. 2017. godine  </vt:lpstr>
      <vt:lpstr>UVOD</vt:lpstr>
      <vt:lpstr>Prognoza potrošnje 2018.-2027.</vt:lpstr>
      <vt:lpstr>Prognoza potrošnje 2017.-2027. i ostvarena potrošnja 2001-2016</vt:lpstr>
      <vt:lpstr>Standardni podaci planiranja za TS 110/x kV</vt:lpstr>
      <vt:lpstr>Bilansiranje novih proizvodnih objekata </vt:lpstr>
      <vt:lpstr>Integracija obnovljivih izvora</vt:lpstr>
      <vt:lpstr>Bilans el.energije za period 2018.-2027.</vt:lpstr>
      <vt:lpstr>BILANSI ENERGIJE I SNAGE NA PRENOSNOJ MREŽI  2018. – 2027. GODINA </vt:lpstr>
      <vt:lpstr>Dinamika puštanja u pogon novih i izlaska iz pogona postojećih kapaciteta</vt:lpstr>
      <vt:lpstr>Procjena jednovremenih maksimalnih snaga konzuma</vt:lpstr>
      <vt:lpstr>Dinamika izrade planova razvoja EES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Edina Aganović</dc:creator>
  <cp:lastModifiedBy>Edina Aganović</cp:lastModifiedBy>
  <cp:revision>116</cp:revision>
  <cp:lastPrinted>2017-09-13T07:57:14Z</cp:lastPrinted>
  <dcterms:created xsi:type="dcterms:W3CDTF">2013-08-28T07:53:57Z</dcterms:created>
  <dcterms:modified xsi:type="dcterms:W3CDTF">2017-09-26T11:13:19Z</dcterms:modified>
</cp:coreProperties>
</file>